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1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75" r:id="rId19"/>
    <p:sldId id="271" r:id="rId20"/>
    <p:sldId id="276" r:id="rId21"/>
    <p:sldId id="277" r:id="rId22"/>
    <p:sldId id="3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78" r:id="rId47"/>
    <p:sldId id="303" r:id="rId48"/>
    <p:sldId id="380" r:id="rId49"/>
    <p:sldId id="305" r:id="rId50"/>
    <p:sldId id="381" r:id="rId51"/>
    <p:sldId id="304" r:id="rId52"/>
    <p:sldId id="382" r:id="rId53"/>
    <p:sldId id="383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9" r:id="rId65"/>
    <p:sldId id="318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  <p:sldId id="335" r:id="rId82"/>
    <p:sldId id="336" r:id="rId83"/>
    <p:sldId id="341" r:id="rId84"/>
    <p:sldId id="342" r:id="rId85"/>
    <p:sldId id="337" r:id="rId86"/>
    <p:sldId id="338" r:id="rId87"/>
    <p:sldId id="340" r:id="rId88"/>
    <p:sldId id="339" r:id="rId89"/>
    <p:sldId id="344" r:id="rId90"/>
    <p:sldId id="343" r:id="rId91"/>
    <p:sldId id="345" r:id="rId92"/>
    <p:sldId id="346" r:id="rId93"/>
    <p:sldId id="349" r:id="rId94"/>
    <p:sldId id="347" r:id="rId95"/>
    <p:sldId id="348" r:id="rId96"/>
    <p:sldId id="350" r:id="rId97"/>
    <p:sldId id="355" r:id="rId98"/>
    <p:sldId id="354" r:id="rId99"/>
    <p:sldId id="351" r:id="rId100"/>
    <p:sldId id="353" r:id="rId101"/>
    <p:sldId id="352" r:id="rId102"/>
    <p:sldId id="356" r:id="rId103"/>
    <p:sldId id="357" r:id="rId104"/>
    <p:sldId id="358" r:id="rId105"/>
    <p:sldId id="361" r:id="rId106"/>
    <p:sldId id="359" r:id="rId107"/>
    <p:sldId id="363" r:id="rId108"/>
    <p:sldId id="362" r:id="rId109"/>
    <p:sldId id="365" r:id="rId110"/>
    <p:sldId id="366" r:id="rId111"/>
    <p:sldId id="367" r:id="rId112"/>
    <p:sldId id="368" r:id="rId113"/>
    <p:sldId id="369" r:id="rId114"/>
    <p:sldId id="370" r:id="rId115"/>
    <p:sldId id="371" r:id="rId116"/>
    <p:sldId id="372" r:id="rId117"/>
    <p:sldId id="373" r:id="rId118"/>
    <p:sldId id="376" r:id="rId119"/>
    <p:sldId id="379" r:id="rId1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EBF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90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BB5C7C-5F3B-422D-ADBC-B91EA9C36F85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AD5AB9-709D-4F43-AD80-4E8267C3A0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514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2C975-4A6A-416D-846E-A3C6B9CC6826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47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2C975-4A6A-416D-846E-A3C6B9CC6826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325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D3D93-0F81-4E7E-AEBC-3D21C81DDFEC}" type="datetime1">
              <a:rPr lang="en-US" smtClean="0"/>
              <a:t>8/31/2023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913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55115-06FC-4FC0-B1F6-844C1382A884}" type="datetime1">
              <a:rPr lang="en-US" smtClean="0"/>
              <a:t>8/31/2023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1607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69217-F2E6-4353-B26D-2BC7C956485F}" type="datetime1">
              <a:rPr lang="en-US" smtClean="0"/>
              <a:t>8/31/2023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2471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39F61-1820-4FC2-8254-0B958866B967}" type="datetime1">
              <a:rPr lang="en-US" smtClean="0"/>
              <a:t>8/31/2023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205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9AEBC-DFB2-4830-8558-BC04864AB6E6}" type="datetime1">
              <a:rPr lang="en-US" smtClean="0"/>
              <a:t>8/31/2023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558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4FF75-5486-44BF-8D8B-FBA9DA30A813}" type="datetime1">
              <a:rPr lang="en-US" smtClean="0"/>
              <a:t>8/31/2023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254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4EE98-D2B9-4054-938E-C8FDF390B70E}" type="datetime1">
              <a:rPr lang="en-US" smtClean="0"/>
              <a:t>8/31/2023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99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43BA8-A558-45C1-A232-CC198D90823C}" type="datetime1">
              <a:rPr lang="en-US" smtClean="0"/>
              <a:t>8/31/2023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6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240F5-8B64-4083-8244-1CD461244206}" type="datetime1">
              <a:rPr lang="en-US" smtClean="0"/>
              <a:t>8/31/2023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519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FB2BD-A645-45C7-993E-6FB978190EB8}" type="datetime1">
              <a:rPr lang="en-US" smtClean="0"/>
              <a:t>8/31/2023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751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0282A-56B7-4E4D-8E1E-5D67FC27286C}" type="datetime1">
              <a:rPr lang="en-US" smtClean="0"/>
              <a:t>8/31/2023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468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69113-D993-4EE6-A415-1DE3A8383877}" type="datetime1">
              <a:rPr lang="en-US" smtClean="0"/>
              <a:t>8/31/2023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383791-C18B-47CF-9280-AD2A2CB449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5233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nterest.es/pin/193654852712868595/?autologin=true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nterest.es/pin/193654852712868595/?autologin=true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PATHOPHYSIOLOGY</a:t>
            </a:r>
            <a:r>
              <a:rPr lang="sr-Cyrl-RS" dirty="0"/>
              <a:t> </a:t>
            </a:r>
            <a:r>
              <a:rPr lang="en-US" dirty="0"/>
              <a:t>RESPIRATORY SYSTEM</a:t>
            </a:r>
          </a:p>
        </p:txBody>
      </p:sp>
      <p:pic>
        <p:nvPicPr>
          <p:cNvPr id="7" name="Picture 2" descr="H:\Grbovi fakulteta i univerzitet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3583" y="5494527"/>
            <a:ext cx="1684833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</a:t>
            </a:fld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52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49"/>
    </mc:Choice>
    <mc:Fallback xmlns="">
      <p:transition spd="slow" advTm="574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Neurohumoral regulation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328954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Humoral regulation is related to changes:</a:t>
            </a:r>
          </a:p>
          <a:p>
            <a:r>
              <a:rPr lang="en-US" dirty="0"/>
              <a:t>pH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changes</a:t>
            </a:r>
          </a:p>
          <a:p>
            <a:r>
              <a:rPr lang="en-US" dirty="0"/>
              <a:t>partial pressure of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oxygen</a:t>
            </a:r>
          </a:p>
          <a:p>
            <a:r>
              <a:rPr lang="en-US" dirty="0"/>
              <a:t>partial pressure of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carbon dioxide</a:t>
            </a:r>
          </a:p>
          <a:p>
            <a:pPr marL="0" indent="0">
              <a:buNone/>
            </a:pPr>
            <a:r>
              <a:rPr lang="en-US" dirty="0"/>
              <a:t>...in arterial blood</a:t>
            </a:r>
            <a:endParaRPr lang="sr-Cyrl-R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 descr="http://www.examnnotes.com/Physiology/images/Respiratory%20center%2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742" y="1855778"/>
            <a:ext cx="3781058" cy="445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967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598"/>
    </mc:Choice>
    <mc:Fallback xmlns="">
      <p:transition spd="slow" advTm="38598"/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ARDS Pathogenesis</a:t>
            </a:r>
            <a:endParaRPr lang="en-US" dirty="0"/>
          </a:p>
        </p:txBody>
      </p:sp>
      <p:sp>
        <p:nvSpPr>
          <p:cNvPr id="4" name="object 3"/>
          <p:cNvSpPr/>
          <p:nvPr/>
        </p:nvSpPr>
        <p:spPr>
          <a:xfrm>
            <a:off x="1222094" y="1690688"/>
            <a:ext cx="4391156" cy="4343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4"/>
          <p:cNvSpPr/>
          <p:nvPr/>
        </p:nvSpPr>
        <p:spPr>
          <a:xfrm>
            <a:off x="6620718" y="1585733"/>
            <a:ext cx="4490978" cy="45289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5"/>
          <p:cNvSpPr txBox="1"/>
          <p:nvPr/>
        </p:nvSpPr>
        <p:spPr>
          <a:xfrm>
            <a:off x="10494382" y="6662456"/>
            <a:ext cx="169163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b="1" i="1" spc="-5" dirty="0">
                <a:solidFill>
                  <a:srgbClr val="1F487C"/>
                </a:solidFill>
                <a:latin typeface="Calibri"/>
                <a:cs typeface="Calibri"/>
              </a:rPr>
              <a:t>NEJM</a:t>
            </a:r>
            <a:r>
              <a:rPr lang="en-US" sz="1200" b="1" i="1" spc="-70" dirty="0">
                <a:solidFill>
                  <a:srgbClr val="1F487C"/>
                </a:solidFill>
                <a:latin typeface="Calibri"/>
                <a:cs typeface="Calibri"/>
              </a:rPr>
              <a:t>, </a:t>
            </a:r>
            <a:r>
              <a:rPr sz="1200" b="1" i="1" dirty="0">
                <a:solidFill>
                  <a:srgbClr val="1F487C"/>
                </a:solidFill>
                <a:latin typeface="Calibri"/>
                <a:cs typeface="Calibri"/>
              </a:rPr>
              <a:t>2000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100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23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530"/>
    </mc:Choice>
    <mc:Fallback xmlns="">
      <p:transition spd="slow" advTm="15530"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Acute respiratory distress syndrome (ARDS)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75937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Etiology:</a:t>
            </a:r>
          </a:p>
          <a:p>
            <a:r>
              <a:rPr lang="en-US" dirty="0">
                <a:solidFill>
                  <a:srgbClr val="FF0000"/>
                </a:solidFill>
              </a:rPr>
              <a:t>pneumonia (34%)</a:t>
            </a:r>
          </a:p>
          <a:p>
            <a:r>
              <a:rPr lang="en-US" dirty="0"/>
              <a:t>sepsis (27%)</a:t>
            </a:r>
          </a:p>
          <a:p>
            <a:r>
              <a:rPr lang="en-US" dirty="0">
                <a:solidFill>
                  <a:srgbClr val="FF0000"/>
                </a:solidFill>
              </a:rPr>
              <a:t>aspiration (15%)</a:t>
            </a:r>
          </a:p>
          <a:p>
            <a:r>
              <a:rPr lang="en-US" dirty="0"/>
              <a:t>trauma (11%)</a:t>
            </a:r>
          </a:p>
          <a:p>
            <a:r>
              <a:rPr lang="en-US" dirty="0"/>
              <a:t>lung contusion</a:t>
            </a:r>
          </a:p>
          <a:p>
            <a:r>
              <a:rPr lang="en-US" dirty="0"/>
              <a:t>multiple fractures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40331" y="5916766"/>
            <a:ext cx="2362004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Times New Roman"/>
                <a:cs typeface="Times New Roman"/>
              </a:rPr>
              <a:t>ARDSnet NEJM</a:t>
            </a:r>
            <a:r>
              <a:rPr sz="1200" spc="-5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2000:342:1301-8.</a:t>
            </a:r>
          </a:p>
        </p:txBody>
      </p:sp>
      <p:sp>
        <p:nvSpPr>
          <p:cNvPr id="5" name="object 5"/>
          <p:cNvSpPr/>
          <p:nvPr/>
        </p:nvSpPr>
        <p:spPr>
          <a:xfrm>
            <a:off x="5917747" y="1424514"/>
            <a:ext cx="3952875" cy="45260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101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26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80"/>
    </mc:Choice>
    <mc:Fallback xmlns="">
      <p:transition spd="slow" advTm="10480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Pulmonary (respiratory) insuffition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Respiratory insufficiency is defined as a condition in which there is:</a:t>
            </a:r>
          </a:p>
          <a:p>
            <a:r>
              <a:rPr lang="en-US" dirty="0">
                <a:solidFill>
                  <a:srgbClr val="0070C0"/>
                </a:solidFill>
              </a:rPr>
              <a:t>hypoxemia</a:t>
            </a:r>
          </a:p>
          <a:p>
            <a:r>
              <a:rPr lang="en-US" dirty="0">
                <a:solidFill>
                  <a:srgbClr val="0070C0"/>
                </a:solidFill>
              </a:rPr>
              <a:t>hypercapnia</a:t>
            </a:r>
          </a:p>
          <a:p>
            <a:r>
              <a:rPr lang="en-US" dirty="0">
                <a:solidFill>
                  <a:srgbClr val="0070C0"/>
                </a:solidFill>
              </a:rPr>
              <a:t>respiratory acidosis</a:t>
            </a:r>
          </a:p>
          <a:p>
            <a:pPr marL="0" indent="0">
              <a:buNone/>
            </a:pPr>
            <a:r>
              <a:rPr lang="en-US" dirty="0"/>
              <a:t>...at any metabolic state of the organism and when breathing atmospheric air of normal composition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102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429"/>
    </mc:Choice>
    <mc:Fallback xmlns="">
      <p:transition spd="slow" advTm="16429"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Pulmonary (respiratory) insuffition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Clinically, it manifests as:</a:t>
            </a:r>
          </a:p>
          <a:p>
            <a:r>
              <a:rPr lang="en-US" dirty="0">
                <a:solidFill>
                  <a:srgbClr val="0070C0"/>
                </a:solidFill>
              </a:rPr>
              <a:t>acute</a:t>
            </a:r>
            <a:r>
              <a:rPr lang="en-US" dirty="0"/>
              <a:t> (in patients without previous lung disease)</a:t>
            </a:r>
          </a:p>
          <a:p>
            <a:r>
              <a:rPr lang="en-US" dirty="0">
                <a:solidFill>
                  <a:srgbClr val="0070C0"/>
                </a:solidFill>
              </a:rPr>
              <a:t>chronic</a:t>
            </a:r>
            <a:r>
              <a:rPr lang="en-US" dirty="0"/>
              <a:t> (as a result of chronic lung disease)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It is usually divided into:</a:t>
            </a:r>
          </a:p>
          <a:p>
            <a:r>
              <a:rPr lang="en-US" dirty="0">
                <a:solidFill>
                  <a:srgbClr val="FF0000"/>
                </a:solidFill>
              </a:rPr>
              <a:t>hypoxemic respiratory failure</a:t>
            </a:r>
          </a:p>
          <a:p>
            <a:r>
              <a:rPr lang="en-US" dirty="0">
                <a:solidFill>
                  <a:srgbClr val="FF0000"/>
                </a:solidFill>
              </a:rPr>
              <a:t>hypercapnic-hypoxemic respiratory insufficiency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103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059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471"/>
    </mc:Choice>
    <mc:Fallback xmlns="">
      <p:transition spd="slow" advTm="19471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Acute respiratory insuffition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is mainly manifested in hypoxemic form</a:t>
            </a:r>
          </a:p>
          <a:p>
            <a:r>
              <a:rPr lang="en-US" dirty="0"/>
              <a:t>it occurs as a result of inadequate oxygen exchange between alveoli and capillaries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104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12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82"/>
    </mc:Choice>
    <mc:Fallback xmlns="">
      <p:transition spd="slow" advTm="10682"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Acute respiratory insuffition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dirty="0"/>
              <a:t>Etiology:</a:t>
            </a:r>
          </a:p>
          <a:p>
            <a:pPr>
              <a:spcBef>
                <a:spcPts val="600"/>
              </a:spcBef>
            </a:pPr>
            <a:r>
              <a:rPr lang="en-US" dirty="0"/>
              <a:t>    ARDS</a:t>
            </a:r>
          </a:p>
          <a:p>
            <a:pPr>
              <a:spcBef>
                <a:spcPts val="600"/>
              </a:spcBef>
            </a:pPr>
            <a:r>
              <a:rPr lang="en-US" dirty="0"/>
              <a:t>    aspiration of foreign content</a:t>
            </a:r>
          </a:p>
          <a:p>
            <a:pPr>
              <a:spcBef>
                <a:spcPts val="600"/>
              </a:spcBef>
            </a:pPr>
            <a:r>
              <a:rPr lang="en-US" dirty="0"/>
              <a:t>    atelectasis</a:t>
            </a:r>
          </a:p>
          <a:p>
            <a:pPr>
              <a:spcBef>
                <a:spcPts val="600"/>
              </a:spcBef>
            </a:pPr>
            <a:r>
              <a:rPr lang="en-US" dirty="0"/>
              <a:t>    cardiogenic pulmonary edema</a:t>
            </a:r>
          </a:p>
          <a:p>
            <a:pPr>
              <a:spcBef>
                <a:spcPts val="600"/>
              </a:spcBef>
            </a:pPr>
            <a:r>
              <a:rPr lang="en-US" dirty="0"/>
              <a:t>    lung contusion</a:t>
            </a:r>
          </a:p>
          <a:p>
            <a:pPr>
              <a:spcBef>
                <a:spcPts val="600"/>
              </a:spcBef>
            </a:pPr>
            <a:r>
              <a:rPr lang="en-US" dirty="0"/>
              <a:t>    pneumonia</a:t>
            </a:r>
          </a:p>
          <a:p>
            <a:pPr>
              <a:spcBef>
                <a:spcPts val="600"/>
              </a:spcBef>
            </a:pPr>
            <a:r>
              <a:rPr lang="en-US" dirty="0"/>
              <a:t>    pneumothorax</a:t>
            </a:r>
          </a:p>
          <a:p>
            <a:pPr>
              <a:spcBef>
                <a:spcPts val="600"/>
              </a:spcBef>
            </a:pPr>
            <a:r>
              <a:rPr lang="en-US" dirty="0"/>
              <a:t>    pulmonary embolism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105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13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80"/>
    </mc:Choice>
    <mc:Fallback xmlns="">
      <p:transition spd="slow" advTm="728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Chronic respiratory insuffition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mainly manifests itself in a hypercapnic-hypoxic form as a result of inadequate alveolar ventilation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106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264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97"/>
    </mc:Choice>
    <mc:Fallback xmlns="">
      <p:transition spd="slow" advTm="10797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Chronic respiratory insuffition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Etiology:</a:t>
            </a:r>
          </a:p>
          <a:p>
            <a:r>
              <a:rPr lang="en-US" dirty="0"/>
              <a:t>disorders of the central nervous system (drug intoxication, vascular diseases and hypoperfusion conditions, brain stem injuries, infections...)</a:t>
            </a:r>
          </a:p>
          <a:p>
            <a:r>
              <a:rPr lang="en-US" dirty="0"/>
              <a:t>disorders of the peripheral nervous system and respiratory muscles (poliomyelitis, amyotrophic lateral sclerosis, polyneuritis, myasthenia gravis, tetanus, poliomyelitis, muscular dystrophies)</a:t>
            </a:r>
          </a:p>
          <a:p>
            <a:r>
              <a:rPr lang="en-US" dirty="0"/>
              <a:t>chest disorders (scoliosis, injuries, pleural disorders)</a:t>
            </a:r>
          </a:p>
          <a:p>
            <a:r>
              <a:rPr lang="en-US" dirty="0"/>
              <a:t>disorders of the bronchi and lungs (airway obstruction: asthma, chronic obstructive pulmonary disease; diffuse pulmonary fibrosis)</a:t>
            </a:r>
            <a:endParaRPr lang="sr-Cyrl-R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107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81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67"/>
    </mc:Choice>
    <mc:Fallback xmlns="">
      <p:transition spd="slow" advTm="7467"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Pathophysiological consequences of respiratory insuffition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is no correlation between the degree of hypoxemia and hypercapnia and the severity of the clinical picture</a:t>
            </a:r>
          </a:p>
          <a:p>
            <a:r>
              <a:rPr lang="en-US" dirty="0"/>
              <a:t>the manifestation of clinical symptoms largely depends on the speed of respiratory insufficiency</a:t>
            </a:r>
          </a:p>
          <a:p>
            <a:r>
              <a:rPr lang="en-US" dirty="0"/>
              <a:t>harmful effects are first manifested by cells of the CNS (extremely sensitive to hypoxia)</a:t>
            </a:r>
          </a:p>
          <a:p>
            <a:r>
              <a:rPr lang="en-US" dirty="0"/>
              <a:t>Symptoms and signs: headache, visual disturbances, somnolence, tremor, anasarca, cyanosis, peptic ulcer, electrolyte imbalance, dehydration, malnutrition....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108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01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944"/>
    </mc:Choice>
    <mc:Fallback xmlns="">
      <p:transition spd="slow" advTm="26944"/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Hypoxia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Respiratory insufficiency is the most common cause of tissue hypoxia, due to which oxidative phosphorylation decreases, resulting in a lack of energy in the affected tissue.</a:t>
            </a:r>
          </a:p>
          <a:p>
            <a:pPr marL="0" indent="0">
              <a:buNone/>
            </a:pPr>
            <a:r>
              <a:rPr lang="en-US" dirty="0"/>
              <a:t>According to the place of their occurrence of hypoxia, we divide:</a:t>
            </a:r>
          </a:p>
          <a:p>
            <a:r>
              <a:rPr lang="en-US" dirty="0"/>
              <a:t>hypoxemic</a:t>
            </a:r>
          </a:p>
          <a:p>
            <a:r>
              <a:rPr lang="en-US" dirty="0" err="1"/>
              <a:t>hematopathic</a:t>
            </a:r>
            <a:endParaRPr lang="en-US" dirty="0"/>
          </a:p>
          <a:p>
            <a:r>
              <a:rPr lang="en-US" dirty="0"/>
              <a:t>circulatory</a:t>
            </a:r>
          </a:p>
          <a:p>
            <a:r>
              <a:rPr lang="en-US" dirty="0"/>
              <a:t>hypoxia due to disruption of oxygen diffusion in tissues and</a:t>
            </a:r>
          </a:p>
          <a:p>
            <a:r>
              <a:rPr lang="en-US" dirty="0"/>
              <a:t>hypoxia due to increased tissue activity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109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2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366"/>
    </mc:Choice>
    <mc:Fallback xmlns="">
      <p:transition spd="slow" advTm="24366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Neurohumoral regulation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328954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Normal breathing (eupnea) is achieved by coordinated synchronous work of mechanisms of neurohumoral regulation of ventilation:</a:t>
            </a:r>
          </a:p>
          <a:p>
            <a:r>
              <a:rPr lang="en-US" dirty="0"/>
              <a:t>listlessly</a:t>
            </a:r>
          </a:p>
          <a:p>
            <a:r>
              <a:rPr lang="en-US" dirty="0"/>
              <a:t>rhythmically</a:t>
            </a:r>
          </a:p>
          <a:p>
            <a:r>
              <a:rPr lang="en-US" dirty="0"/>
              <a:t>effortless</a:t>
            </a:r>
          </a:p>
          <a:p>
            <a:r>
              <a:rPr lang="en-US" dirty="0"/>
              <a:t>16-20 respirations/min</a:t>
            </a:r>
          </a:p>
          <a:p>
            <a:r>
              <a:rPr lang="en-US" dirty="0"/>
              <a:t>respiratory volume 400-800 ml</a:t>
            </a:r>
          </a:p>
        </p:txBody>
      </p:sp>
      <p:pic>
        <p:nvPicPr>
          <p:cNvPr id="5" name="Picture 4" descr="http://www.examnnotes.com/Physiology/images/Respiratory%20center%2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742" y="1855778"/>
            <a:ext cx="3781058" cy="445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775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551"/>
    </mc:Choice>
    <mc:Fallback xmlns="">
      <p:transition spd="slow" advTm="20551"/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Hypoxemia (pulmonary) hypoxia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include hypoxias, which are the result of reduced oxygenation of </a:t>
            </a:r>
            <a:r>
              <a:rPr lang="en-US" dirty="0">
                <a:solidFill>
                  <a:srgbClr val="00B0F0"/>
                </a:solidFill>
              </a:rPr>
              <a:t>blood in the lungs</a:t>
            </a:r>
            <a:r>
              <a:rPr lang="en-US" dirty="0"/>
              <a:t>, which causes hypoxemia</a:t>
            </a:r>
          </a:p>
          <a:p>
            <a:endParaRPr lang="en-US" dirty="0"/>
          </a:p>
          <a:p>
            <a:r>
              <a:rPr lang="en-US" dirty="0"/>
              <a:t>the value of the partial pressure of carbon dioxide in the blood can be - </a:t>
            </a:r>
            <a:r>
              <a:rPr lang="en-US" dirty="0">
                <a:solidFill>
                  <a:srgbClr val="FF0000"/>
                </a:solidFill>
              </a:rPr>
              <a:t>lowered (</a:t>
            </a:r>
            <a:r>
              <a:rPr lang="en-US" dirty="0"/>
              <a:t>hypocapnia)</a:t>
            </a:r>
          </a:p>
          <a:p>
            <a:pPr marL="0" indent="0">
              <a:buNone/>
            </a:pPr>
            <a:r>
              <a:rPr lang="en-US" dirty="0"/>
              <a:t>    </a:t>
            </a:r>
            <a:r>
              <a:rPr lang="en-US" dirty="0">
                <a:solidFill>
                  <a:srgbClr val="FF0000"/>
                </a:solidFill>
              </a:rPr>
              <a:t>- normal </a:t>
            </a:r>
            <a:r>
              <a:rPr lang="en-US" dirty="0"/>
              <a:t>(normocapnia)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   - elevated </a:t>
            </a:r>
            <a:r>
              <a:rPr lang="en-US" dirty="0"/>
              <a:t>(hypercapnia)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64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352"/>
    </mc:Choice>
    <mc:Fallback xmlns="">
      <p:transition spd="slow" advTm="16352"/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Hypoxemia (pulmonary) hypoxia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these hypoxias can be due to:</a:t>
            </a:r>
          </a:p>
          <a:p>
            <a:pPr marL="0" indent="0">
              <a:buNone/>
            </a:pPr>
            <a:r>
              <a:rPr lang="en-US" dirty="0"/>
              <a:t>   - </a:t>
            </a:r>
            <a:r>
              <a:rPr lang="en-US" dirty="0">
                <a:solidFill>
                  <a:srgbClr val="0070C0"/>
                </a:solidFill>
              </a:rPr>
              <a:t>reduced partial pressure of oxygen in the atmosphere</a:t>
            </a: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      the air</a:t>
            </a: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   - pulmonary function disorders and</a:t>
            </a: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   - blood flow disorders in the lungs</a:t>
            </a:r>
            <a:endParaRPr lang="sr-Cyrl-RS" dirty="0">
              <a:solidFill>
                <a:srgbClr val="0070C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40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22"/>
    </mc:Choice>
    <mc:Fallback xmlns="">
      <p:transition spd="slow" advTm="14122"/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Hematopathic hypoxia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represent conditions in which the blood's ability to transport oxygen is reduced:</a:t>
            </a:r>
          </a:p>
          <a:p>
            <a:pPr marL="0" indent="0">
              <a:buNone/>
            </a:pPr>
            <a:r>
              <a:rPr lang="en-US" dirty="0"/>
              <a:t>    - due to </a:t>
            </a:r>
            <a:r>
              <a:rPr lang="en-US" dirty="0">
                <a:solidFill>
                  <a:srgbClr val="0070C0"/>
                </a:solidFill>
              </a:rPr>
              <a:t>reduced amount of hemoglobin in erythrocytes</a:t>
            </a:r>
            <a:r>
              <a:rPr lang="en-US" dirty="0"/>
              <a:t> (anemia)</a:t>
            </a:r>
          </a:p>
          <a:p>
            <a:pPr marL="0" indent="0">
              <a:buNone/>
            </a:pPr>
            <a:r>
              <a:rPr lang="en-US" dirty="0"/>
              <a:t>    - due to </a:t>
            </a:r>
            <a:r>
              <a:rPr lang="en-US" dirty="0">
                <a:solidFill>
                  <a:srgbClr val="0070C0"/>
                </a:solidFill>
              </a:rPr>
              <a:t>reduced ability of hemoglobin to transport oxygen</a:t>
            </a:r>
          </a:p>
          <a:p>
            <a:pPr marL="0" indent="0">
              <a:buNone/>
            </a:pPr>
            <a:r>
              <a:rPr lang="en-US" dirty="0"/>
              <a:t>      (haemoglobinopathy)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96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294"/>
    </mc:Choice>
    <mc:Fallback xmlns="">
      <p:transition spd="slow" advTm="17294"/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Circulatory hypoxia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circulatory or cardiovascular hypoxias include conditions of lack of oxygen in the tissues due to slowed blood flow</a:t>
            </a:r>
          </a:p>
          <a:p>
            <a:r>
              <a:rPr lang="en-US" dirty="0"/>
              <a:t>such a disorder can be:</a:t>
            </a:r>
          </a:p>
          <a:p>
            <a:pPr marL="0" indent="0">
              <a:buNone/>
            </a:pPr>
            <a:r>
              <a:rPr lang="en-US" dirty="0"/>
              <a:t>    - generalized:</a:t>
            </a:r>
          </a:p>
          <a:p>
            <a:pPr marL="0" indent="0">
              <a:buNone/>
            </a:pPr>
            <a:r>
              <a:rPr lang="en-US" dirty="0"/>
              <a:t>               - central insufficiency (heart failure) or</a:t>
            </a:r>
          </a:p>
          <a:p>
            <a:pPr marL="0" indent="0">
              <a:buNone/>
            </a:pPr>
            <a:r>
              <a:rPr lang="en-US" dirty="0"/>
              <a:t>               - peripheral blood flow (shock)</a:t>
            </a:r>
          </a:p>
          <a:p>
            <a:pPr marL="0" indent="0">
              <a:buNone/>
            </a:pPr>
            <a:r>
              <a:rPr lang="en-US" dirty="0"/>
              <a:t>    - localized (local circulation disorders):</a:t>
            </a:r>
          </a:p>
          <a:p>
            <a:pPr marL="0" indent="0">
              <a:buNone/>
            </a:pPr>
            <a:r>
              <a:rPr lang="en-US" dirty="0"/>
              <a:t>               - ischemic disease of peripheral arteries</a:t>
            </a:r>
          </a:p>
          <a:p>
            <a:pPr marL="0" indent="0">
              <a:buNone/>
            </a:pPr>
            <a:r>
              <a:rPr lang="en-US" dirty="0"/>
              <a:t>               - venous path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913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161"/>
    </mc:Choice>
    <mc:Fallback xmlns="">
      <p:transition spd="slow" advTm="17161"/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Hypoxia due to oxygen diffusion disorder in tissues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hypoxia that occurs as a result of disruption of oxygen diffusion in tissues:</a:t>
            </a:r>
          </a:p>
          <a:p>
            <a:pPr marL="0" indent="0">
              <a:buNone/>
            </a:pPr>
            <a:r>
              <a:rPr lang="en-US" dirty="0"/>
              <a:t>       - reduction of the oxygen concentration gradient between</a:t>
            </a:r>
            <a:endParaRPr lang="sr-Latn-RS" dirty="0"/>
          </a:p>
          <a:p>
            <a:pPr marL="0" indent="0">
              <a:buNone/>
            </a:pPr>
            <a:r>
              <a:rPr lang="en-US" dirty="0"/>
              <a:t>         capillary blood and cells (anemia)</a:t>
            </a:r>
          </a:p>
          <a:p>
            <a:pPr marL="0" indent="0">
              <a:buNone/>
            </a:pPr>
            <a:r>
              <a:rPr lang="en-US" dirty="0"/>
              <a:t>      - reduced diffusion surfaces (myocardial hypertrophy in</a:t>
            </a:r>
          </a:p>
          <a:p>
            <a:pPr marL="0" indent="0">
              <a:buNone/>
            </a:pPr>
            <a:r>
              <a:rPr lang="en-US" dirty="0"/>
              <a:t>         heart failure)</a:t>
            </a:r>
          </a:p>
          <a:p>
            <a:pPr marL="0" indent="0">
              <a:buNone/>
            </a:pPr>
            <a:r>
              <a:rPr lang="en-US" dirty="0"/>
              <a:t>       - diffusion path length (edema)</a:t>
            </a:r>
          </a:p>
          <a:p>
            <a:pPr marL="0" indent="0">
              <a:buNone/>
            </a:pPr>
            <a:r>
              <a:rPr lang="en-US" dirty="0"/>
              <a:t>       - change in the quality of the diffusion path (fibrosis of the </a:t>
            </a:r>
            <a:r>
              <a:rPr lang="en-US" dirty="0" err="1"/>
              <a:t>interstitium</a:t>
            </a:r>
            <a:r>
              <a:rPr lang="en-US" dirty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04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824"/>
    </mc:Choice>
    <mc:Fallback xmlns="">
      <p:transition spd="slow" advTm="32824"/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Hypoxia due to increased tissue 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these are relative hypoxias that occur when, due to increased tissue activity, the need for oxygen exceeds the ability to supply it</a:t>
            </a:r>
          </a:p>
          <a:p>
            <a:r>
              <a:rPr lang="en-US" dirty="0"/>
              <a:t>this type of hypoxia occurs:</a:t>
            </a:r>
          </a:p>
          <a:p>
            <a:pPr marL="0" indent="0">
              <a:buNone/>
            </a:pPr>
            <a:r>
              <a:rPr lang="en-US" dirty="0"/>
              <a:t>      - during intense physical activity and muscle cramps</a:t>
            </a:r>
          </a:p>
          <a:p>
            <a:pPr marL="0" indent="0">
              <a:buNone/>
            </a:pPr>
            <a:r>
              <a:rPr lang="en-US" dirty="0"/>
              <a:t>      - in febrile conditions</a:t>
            </a:r>
          </a:p>
          <a:p>
            <a:pPr marL="0" indent="0">
              <a:buNone/>
            </a:pPr>
            <a:r>
              <a:rPr lang="en-US" dirty="0"/>
              <a:t>     - hyperthyroidism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031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575"/>
    </mc:Choice>
    <mc:Fallback xmlns="">
      <p:transition spd="slow" advTm="24575"/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Functional respiratory system trials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736484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Tests to examine the ventilatory role of the lungs include:</a:t>
            </a:r>
          </a:p>
          <a:p>
            <a:r>
              <a:rPr lang="en-US" dirty="0">
                <a:solidFill>
                  <a:srgbClr val="0070C0"/>
                </a:solidFill>
              </a:rPr>
              <a:t>spirometry</a:t>
            </a:r>
          </a:p>
          <a:p>
            <a:r>
              <a:rPr lang="en-US" dirty="0"/>
              <a:t>body plethysmography</a:t>
            </a:r>
          </a:p>
          <a:p>
            <a:r>
              <a:rPr lang="en-US" dirty="0"/>
              <a:t>measurement of lung compliance</a:t>
            </a:r>
          </a:p>
          <a:p>
            <a:r>
              <a:rPr lang="en-US" dirty="0"/>
              <a:t>measurement of air distribution</a:t>
            </a:r>
          </a:p>
          <a:p>
            <a:r>
              <a:rPr lang="en-US" dirty="0"/>
              <a:t>ventilation lung scintigraphy</a:t>
            </a:r>
          </a:p>
          <a:p>
            <a:r>
              <a:rPr lang="en-US" dirty="0"/>
              <a:t>radiological examination, endoscopic examinations, microbiological examinations, immunological methods, allergy and serological tests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66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558"/>
    </mc:Choice>
    <mc:Fallback xmlns="">
      <p:transition spd="slow" advTm="22558"/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Spirometrics</a:t>
            </a:r>
            <a:endParaRPr lang="en-US" dirty="0"/>
          </a:p>
        </p:txBody>
      </p:sp>
      <p:pic>
        <p:nvPicPr>
          <p:cNvPr id="18434" name="Picture 2" descr="Спирометрија — Википедиј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66" y="2298056"/>
            <a:ext cx="8251545" cy="2852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images_29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1872" y="2231159"/>
            <a:ext cx="3362650" cy="291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3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551"/>
    </mc:Choice>
    <mc:Fallback xmlns="">
      <p:transition spd="slow" advTm="21551"/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Spirometrics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9462581"/>
              </p:ext>
            </p:extLst>
          </p:nvPr>
        </p:nvGraphicFramePr>
        <p:xfrm>
          <a:off x="2032000" y="2049504"/>
          <a:ext cx="8732455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8858">
                  <a:extLst>
                    <a:ext uri="{9D8B030D-6E8A-4147-A177-3AD203B41FA5}">
                      <a16:colId xmlns:a16="http://schemas.microsoft.com/office/drawing/2014/main" val="298618996"/>
                    </a:ext>
                  </a:extLst>
                </a:gridCol>
                <a:gridCol w="2536833">
                  <a:extLst>
                    <a:ext uri="{9D8B030D-6E8A-4147-A177-3AD203B41FA5}">
                      <a16:colId xmlns:a16="http://schemas.microsoft.com/office/drawing/2014/main" val="66646436"/>
                    </a:ext>
                  </a:extLst>
                </a:gridCol>
                <a:gridCol w="2496764">
                  <a:extLst>
                    <a:ext uri="{9D8B030D-6E8A-4147-A177-3AD203B41FA5}">
                      <a16:colId xmlns:a16="http://schemas.microsoft.com/office/drawing/2014/main" val="12791113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500" dirty="0"/>
                        <a:t>ОПСТРУКТИВНИ ПОРЕМЕЋАЈ</a:t>
                      </a:r>
                      <a:endParaRPr lang="en-US" sz="2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500" dirty="0"/>
                        <a:t>РЕСТРИКТИВНИ ПОРЕМЕЋАЈ</a:t>
                      </a:r>
                      <a:endParaRPr lang="en-US" sz="25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33223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500" dirty="0"/>
                        <a:t>Total lung capacity</a:t>
                      </a:r>
                      <a:r>
                        <a:rPr lang="en-US" sz="2500" baseline="0" dirty="0"/>
                        <a:t> (</a:t>
                      </a:r>
                      <a:r>
                        <a:rPr lang="en-US" sz="2500" dirty="0"/>
                        <a:t>TLC)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dirty="0"/>
                        <a:t>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dirty="0"/>
                        <a:t>↓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706611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500" dirty="0"/>
                        <a:t>Residual volume (RV)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dirty="0"/>
                        <a:t>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dirty="0"/>
                        <a:t>↓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13900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500" dirty="0"/>
                        <a:t>Forced</a:t>
                      </a:r>
                      <a:r>
                        <a:rPr lang="en-US" sz="2500" baseline="0" dirty="0"/>
                        <a:t> vital capacity (FVC)</a:t>
                      </a:r>
                      <a:endParaRPr lang="en-US" sz="2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dirty="0"/>
                        <a:t>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dirty="0"/>
                        <a:t>↓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907007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500" dirty="0"/>
                        <a:t>Forced expiratory volume in</a:t>
                      </a:r>
                      <a:r>
                        <a:rPr lang="en-US" sz="2500" baseline="0" dirty="0"/>
                        <a:t> 1</a:t>
                      </a:r>
                      <a:r>
                        <a:rPr lang="en-US" sz="2500" baseline="30000" dirty="0"/>
                        <a:t>st</a:t>
                      </a:r>
                      <a:r>
                        <a:rPr lang="en-US" sz="2500" baseline="0" dirty="0"/>
                        <a:t> second (FEV</a:t>
                      </a:r>
                      <a:r>
                        <a:rPr lang="en-US" sz="2500" baseline="-25000" dirty="0"/>
                        <a:t>1</a:t>
                      </a:r>
                      <a:r>
                        <a:rPr lang="en-US" sz="2500" baseline="0" dirty="0"/>
                        <a:t>)</a:t>
                      </a:r>
                      <a:endParaRPr lang="en-US" sz="2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dirty="0"/>
                        <a:t>↓↓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dirty="0"/>
                        <a:t>↓</a:t>
                      </a:r>
                    </a:p>
                    <a:p>
                      <a:pPr algn="ctr"/>
                      <a:endParaRPr lang="en-US" sz="25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0229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500" dirty="0"/>
                        <a:t>FEV</a:t>
                      </a:r>
                      <a:r>
                        <a:rPr lang="en-US" sz="2500" baseline="-25000" dirty="0"/>
                        <a:t>1</a:t>
                      </a:r>
                      <a:r>
                        <a:rPr lang="en-US" sz="2500" dirty="0"/>
                        <a:t>/FVC ratio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b="1" dirty="0">
                          <a:solidFill>
                            <a:schemeClr val="tx1"/>
                          </a:solidFill>
                        </a:rPr>
                        <a:t>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b="1" dirty="0">
                          <a:solidFill>
                            <a:schemeClr val="tx1"/>
                          </a:solidFill>
                        </a:rPr>
                        <a:t>N to ↑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9606649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3479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846"/>
    </mc:Choice>
    <mc:Fallback xmlns="">
      <p:transition spd="slow" advTm="20846"/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Thank you for your attention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119</a:t>
            </a:fld>
            <a:endParaRPr lang="en-US" dirty="0"/>
          </a:p>
        </p:txBody>
      </p:sp>
      <p:pic>
        <p:nvPicPr>
          <p:cNvPr id="5" name="Picture 2" descr="H:\Grbovi fakulteta i univerzitet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3583" y="5494527"/>
            <a:ext cx="1684833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6620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06"/>
    </mc:Choice>
    <mc:Fallback xmlns="">
      <p:transition spd="slow" advTm="3606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Gas exchange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860177" cy="4351338"/>
          </a:xfrm>
        </p:spPr>
        <p:txBody>
          <a:bodyPr>
            <a:normAutofit lnSpcReduction="10000"/>
          </a:bodyPr>
          <a:lstStyle/>
          <a:p>
            <a:r>
              <a:rPr lang="sr-Latn-RS" dirty="0"/>
              <a:t>alveocapillary membrane (0.5µm)</a:t>
            </a:r>
          </a:p>
          <a:p>
            <a:r>
              <a:rPr lang="sr-Latn-RS" dirty="0"/>
              <a:t>     - pressure gradient</a:t>
            </a:r>
          </a:p>
          <a:p>
            <a:r>
              <a:rPr lang="sr-Latn-RS" dirty="0"/>
              <a:t>       (O2 – 60 mmHg and CO2 – 6 mmHg)</a:t>
            </a:r>
          </a:p>
          <a:p>
            <a:r>
              <a:rPr lang="sr-Latn-RS" dirty="0"/>
              <a:t>the solubility of oxygen in plasma is low</a:t>
            </a:r>
          </a:p>
          <a:p>
            <a:r>
              <a:rPr lang="sr-Latn-RS" dirty="0"/>
              <a:t>oxyhemoglobin/reduced hemoglobin</a:t>
            </a:r>
          </a:p>
          <a:p>
            <a:r>
              <a:rPr lang="sr-Latn-RS" dirty="0"/>
              <a:t>carbon dioxide in the blood:</a:t>
            </a:r>
          </a:p>
          <a:p>
            <a:r>
              <a:rPr lang="sr-Latn-RS" dirty="0"/>
              <a:t>      - bicarbonate</a:t>
            </a:r>
          </a:p>
          <a:p>
            <a:r>
              <a:rPr lang="sr-Latn-RS" dirty="0"/>
              <a:t>      - carbamino compounds</a:t>
            </a:r>
          </a:p>
          <a:p>
            <a:r>
              <a:rPr lang="sr-Latn-RS" dirty="0"/>
              <a:t>      - dissolved in plasma (5-10%)</a:t>
            </a:r>
            <a:endParaRPr lang="en-US" dirty="0"/>
          </a:p>
        </p:txBody>
      </p:sp>
      <p:pic>
        <p:nvPicPr>
          <p:cNvPr id="4098" name="Picture 2" descr="https://upload.wikimedia.org/wikipedia/sr/9/94/Difuzija_O2_i_CO2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2992" y="2493123"/>
            <a:ext cx="4147469" cy="3016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19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904"/>
    </mc:Choice>
    <mc:Fallback xmlns="">
      <p:transition spd="slow" advTm="55904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220" y="365125"/>
            <a:ext cx="10736580" cy="1325563"/>
          </a:xfrm>
        </p:spPr>
        <p:txBody>
          <a:bodyPr/>
          <a:lstStyle/>
          <a:p>
            <a:r>
              <a:rPr lang="en-US" dirty="0"/>
              <a:t>Breathing disorders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4785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Breathing disorders include:</a:t>
            </a:r>
            <a:endParaRPr lang="sr-Latn-RS" dirty="0"/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quantitative disorders</a:t>
            </a:r>
            <a:endParaRPr lang="sr-Latn-RS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qualitative disorders</a:t>
            </a:r>
            <a:endParaRPr lang="sr-Latn-RS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periodic breathing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28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32"/>
    </mc:Choice>
    <mc:Fallback xmlns="">
      <p:transition spd="slow" advTm="7732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Breathing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Quantitative disorders </a:t>
            </a:r>
            <a:r>
              <a:rPr lang="en-US" dirty="0"/>
              <a:t>refer to changes in: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breathing frequency</a:t>
            </a:r>
          </a:p>
          <a:p>
            <a:pPr marL="0" indent="0">
              <a:buNone/>
            </a:pPr>
            <a:r>
              <a:rPr lang="en-US" dirty="0"/>
              <a:t>       - bradypnea</a:t>
            </a:r>
          </a:p>
          <a:p>
            <a:pPr marL="0" indent="0">
              <a:buNone/>
            </a:pPr>
            <a:r>
              <a:rPr lang="en-US" dirty="0"/>
              <a:t>       - tachypnea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respiratory volume</a:t>
            </a:r>
          </a:p>
          <a:p>
            <a:pPr marL="0" indent="0">
              <a:buNone/>
            </a:pPr>
            <a:r>
              <a:rPr lang="en-US" dirty="0"/>
              <a:t>       - hypopnea</a:t>
            </a:r>
          </a:p>
          <a:p>
            <a:pPr marL="0" indent="0">
              <a:buNone/>
            </a:pPr>
            <a:r>
              <a:rPr lang="en-US" dirty="0"/>
              <a:t>       - hyperpnea</a:t>
            </a:r>
          </a:p>
          <a:p>
            <a:pPr marL="0" indent="0">
              <a:buNone/>
            </a:pP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Oligopnea</a:t>
            </a:r>
            <a:r>
              <a:rPr lang="en-US" dirty="0"/>
              <a:t> is slow and shallow breathing.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Polypnea</a:t>
            </a:r>
            <a:r>
              <a:rPr lang="en-US" dirty="0"/>
              <a:t> is accelerated and deepened breathing.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920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677"/>
    </mc:Choice>
    <mc:Fallback xmlns="">
      <p:transition spd="slow" advTm="97677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Breathing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Qualitative breathing disorders include: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dyspnea</a:t>
            </a:r>
            <a:r>
              <a:rPr lang="en-US" dirty="0">
                <a:solidFill>
                  <a:srgbClr val="0070C0"/>
                </a:solidFill>
              </a:rPr>
              <a:t> and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orthopnea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120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43"/>
    </mc:Choice>
    <mc:Fallback xmlns="">
      <p:transition spd="slow" advTm="6343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Breathing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>
                <a:solidFill>
                  <a:srgbClr val="C00000"/>
                </a:solidFill>
              </a:rPr>
              <a:t>Dyspnoea</a:t>
            </a:r>
            <a:r>
              <a:rPr lang="en-US" dirty="0">
                <a:solidFill>
                  <a:srgbClr val="C00000"/>
                </a:solidFill>
              </a:rPr>
              <a:t>:</a:t>
            </a:r>
          </a:p>
          <a:p>
            <a:r>
              <a:rPr lang="en-US" dirty="0"/>
              <a:t>subjective feeling of non-conforming breathing</a:t>
            </a:r>
          </a:p>
          <a:p>
            <a:r>
              <a:rPr lang="en-US" dirty="0"/>
              <a:t>the feeling of not being able to get enough air (hunger for air, suffocation, stuffiness, lack of air, labored breathing, preoccupation with breathing...)</a:t>
            </a:r>
          </a:p>
          <a:p>
            <a:r>
              <a:rPr lang="en-US" dirty="0"/>
              <a:t>objective signs of dyspnea:</a:t>
            </a:r>
          </a:p>
          <a:p>
            <a:pPr marL="0" indent="0">
              <a:buNone/>
            </a:pPr>
            <a:r>
              <a:rPr lang="en-US" dirty="0"/>
              <a:t>     - fluttering nostrils</a:t>
            </a:r>
          </a:p>
          <a:p>
            <a:pPr marL="0" indent="0">
              <a:buNone/>
            </a:pPr>
            <a:r>
              <a:rPr lang="en-US" dirty="0"/>
              <a:t>     - use of auxiliary respiratory muscles</a:t>
            </a:r>
          </a:p>
          <a:p>
            <a:pPr marL="0" indent="0">
              <a:buNone/>
            </a:pPr>
            <a:r>
              <a:rPr lang="en-US" dirty="0"/>
              <a:t>     - retraction of the intercostal spaces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07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484"/>
    </mc:Choice>
    <mc:Fallback xmlns="">
      <p:transition spd="slow" advTm="26484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Breathing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606143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C00000"/>
                </a:solidFill>
              </a:rPr>
              <a:t>Orthopnea:</a:t>
            </a:r>
          </a:p>
          <a:p>
            <a:pPr marL="0" indent="0">
              <a:buNone/>
            </a:pPr>
            <a:r>
              <a:rPr lang="en-US" dirty="0"/>
              <a:t>is a clinical sign represented by a semi-sitting or sitting position that the patient assumes in bed to relieve dyspnea that occurs in the lying position with the head down</a:t>
            </a:r>
          </a:p>
        </p:txBody>
      </p:sp>
      <p:pic>
        <p:nvPicPr>
          <p:cNvPr id="6148" name="Picture 4" descr="https://o.quizlet.com/LWMq0Scu43dBxMYXSguAV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285" y="2056628"/>
            <a:ext cx="4257675" cy="269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936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44"/>
    </mc:Choice>
    <mc:Fallback xmlns="">
      <p:transition spd="slow" advTm="14044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Breathing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16310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Periodic breathing:</a:t>
            </a:r>
          </a:p>
          <a:p>
            <a:r>
              <a:rPr lang="en-US" dirty="0" err="1"/>
              <a:t>Kusmmaul's</a:t>
            </a:r>
            <a:r>
              <a:rPr lang="en-US" dirty="0"/>
              <a:t> breathing</a:t>
            </a:r>
          </a:p>
          <a:p>
            <a:r>
              <a:rPr lang="en-US" dirty="0"/>
              <a:t>Cheyne-Stokes respiration</a:t>
            </a:r>
          </a:p>
          <a:p>
            <a:r>
              <a:rPr lang="en-US" dirty="0" err="1"/>
              <a:t>Biot's</a:t>
            </a:r>
            <a:r>
              <a:rPr lang="en-US" dirty="0"/>
              <a:t> breathing</a:t>
            </a:r>
          </a:p>
        </p:txBody>
      </p:sp>
      <p:pic>
        <p:nvPicPr>
          <p:cNvPr id="9218" name="Picture 2" descr="Кусмаулово дисање — Википедиј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1300" y="0"/>
            <a:ext cx="48494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266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98"/>
    </mc:Choice>
    <mc:Fallback xmlns="">
      <p:transition spd="slow" advTm="7698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Breathing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09323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err="1"/>
              <a:t>Kusmmaul's</a:t>
            </a:r>
            <a:r>
              <a:rPr lang="en-US" dirty="0"/>
              <a:t> breathing is a characteristic polypnea</a:t>
            </a:r>
          </a:p>
          <a:p>
            <a:r>
              <a:rPr lang="en-US" dirty="0"/>
              <a:t>slightly increased frequency of ventilation</a:t>
            </a:r>
          </a:p>
          <a:p>
            <a:r>
              <a:rPr lang="en-US" dirty="0"/>
              <a:t>a very large increase in tidal volume</a:t>
            </a:r>
          </a:p>
          <a:p>
            <a:r>
              <a:rPr lang="en-US" dirty="0"/>
              <a:t>absence of respiratory pause</a:t>
            </a:r>
          </a:p>
          <a:p>
            <a:r>
              <a:rPr lang="en-US" dirty="0"/>
              <a:t>metabolic acidosis (diabetes mellitus - ketoacidosis)</a:t>
            </a:r>
          </a:p>
        </p:txBody>
      </p:sp>
      <p:pic>
        <p:nvPicPr>
          <p:cNvPr id="5122" name="Picture 2" descr="Kussmaul Respirations vs Normal Breath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284" y="4053794"/>
            <a:ext cx="8731976" cy="2669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88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446"/>
    </mc:Choice>
    <mc:Fallback xmlns="">
      <p:transition spd="slow" advTm="21446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RESPIRATORY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015446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respiratory system includes:</a:t>
            </a:r>
          </a:p>
          <a:p>
            <a:r>
              <a:rPr lang="en-US" dirty="0"/>
              <a:t>lungs</a:t>
            </a:r>
          </a:p>
          <a:p>
            <a:r>
              <a:rPr lang="en-US" dirty="0"/>
              <a:t>airways</a:t>
            </a:r>
          </a:p>
          <a:p>
            <a:r>
              <a:rPr lang="en-US" dirty="0"/>
              <a:t>pulmonary circulation and</a:t>
            </a:r>
          </a:p>
          <a:p>
            <a:r>
              <a:rPr lang="en-US" dirty="0"/>
              <a:t>chest wall</a:t>
            </a:r>
          </a:p>
          <a:p>
            <a:pPr marL="0" indent="0">
              <a:buNone/>
            </a:pPr>
            <a:r>
              <a:rPr lang="en-US" dirty="0"/>
              <a:t>The basic function of the respiratory system is the </a:t>
            </a:r>
            <a:r>
              <a:rPr lang="en-US" dirty="0">
                <a:solidFill>
                  <a:srgbClr val="FF0000"/>
                </a:solidFill>
              </a:rPr>
              <a:t>exchange of gases </a:t>
            </a:r>
            <a:r>
              <a:rPr lang="en-US" dirty="0"/>
              <a:t>between atmospheric air and blood</a:t>
            </a:r>
          </a:p>
        </p:txBody>
      </p:sp>
      <p:pic>
        <p:nvPicPr>
          <p:cNvPr id="1026" name="Picture 2" descr="https://upload.wikimedia.org/wikipedia/commons/thumb/4/4e/Respiratory_system_complete_sr.svg/800px-Respiratory_system_complete_sr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1688" y="1166948"/>
            <a:ext cx="4821449" cy="528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" y="6611779"/>
            <a:ext cx="386660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/>
              <a:t>Johnny B. Goode / GFDL (http://www.gnu.org/copyleft/fdl.html)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656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492"/>
    </mc:Choice>
    <mc:Fallback xmlns="">
      <p:transition spd="slow" advTm="23492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ile:Cheyne-Stokes-fr.jpg - Wikimedia Comm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313" y="520019"/>
            <a:ext cx="9423854" cy="5968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42560" y="4824549"/>
            <a:ext cx="134982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/>
              <a:t>apnea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771981" y="2677761"/>
            <a:ext cx="14594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/>
              <a:t>Volume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1543050" y="695325"/>
            <a:ext cx="3781425" cy="1257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81225" y="4805499"/>
            <a:ext cx="22098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/>
              <a:t>hyperpnea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8972550" y="4953000"/>
            <a:ext cx="1457325" cy="8001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506778" y="5314950"/>
            <a:ext cx="134982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/>
              <a:t>time</a:t>
            </a:r>
            <a:endParaRPr lang="en-US" sz="32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20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203141" y="376840"/>
            <a:ext cx="31543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/>
              <a:t>Chene-Stokes breathing</a:t>
            </a:r>
            <a:endParaRPr lang="sr-Cyrl-RS" sz="2400" dirty="0"/>
          </a:p>
        </p:txBody>
      </p:sp>
    </p:spTree>
    <p:extLst>
      <p:ext uri="{BB962C8B-B14F-4D97-AF65-F5344CB8AC3E}">
        <p14:creationId xmlns:p14="http://schemas.microsoft.com/office/powerpoint/2010/main" val="93648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355"/>
    </mc:Choice>
    <mc:Fallback xmlns="">
      <p:transition spd="slow" advTm="32355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Biot cs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37" y="1419368"/>
            <a:ext cx="10572465" cy="396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39236" y="1624084"/>
            <a:ext cx="4954137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/>
              <a:t>Biot's breathing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214652" y="4312692"/>
            <a:ext cx="5322626" cy="16104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208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715"/>
    </mc:Choice>
    <mc:Fallback xmlns="">
      <p:transition spd="slow" advTm="19715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22</a:t>
            </a:fld>
            <a:endParaRPr lang="en-US" dirty="0"/>
          </a:p>
        </p:txBody>
      </p:sp>
      <p:pic>
        <p:nvPicPr>
          <p:cNvPr id="5" name="Picture 2" descr="Кусмаулово дисање — Википедиј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380" y="0"/>
            <a:ext cx="48494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74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74"/>
    </mc:Choice>
    <mc:Fallback xmlns="">
      <p:transition spd="slow" advTm="5374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Disorders of respiratory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885228" cy="4351338"/>
          </a:xfrm>
        </p:spPr>
        <p:txBody>
          <a:bodyPr/>
          <a:lstStyle/>
          <a:p>
            <a:r>
              <a:rPr lang="en-US" dirty="0"/>
              <a:t>DISORDERS OF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VENTILATION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DIFFUSION</a:t>
            </a:r>
            <a:r>
              <a:rPr lang="en-US" dirty="0"/>
              <a:t> DISORDERS</a:t>
            </a:r>
          </a:p>
          <a:p>
            <a:r>
              <a:rPr lang="en-US" dirty="0"/>
              <a:t>PULMONARY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PERFUSION </a:t>
            </a:r>
            <a:r>
              <a:rPr lang="en-US" dirty="0"/>
              <a:t>DISORDERS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i="1" dirty="0"/>
              <a:t>In most lung diseases, along with the progression of pathoanatomical changes, there are often several basic pathophysiological changes at the same time.</a:t>
            </a:r>
            <a:endParaRPr lang="sr-Cyrl-R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0569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54"/>
    </mc:Choice>
    <mc:Fallback xmlns="">
      <p:transition spd="slow" advTm="9354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Ventilation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dirty="0"/>
              <a:t>Поремећаји вентилације обухватају:</a:t>
            </a:r>
          </a:p>
          <a:p>
            <a:r>
              <a:rPr lang="sr-Cyrl-RS" dirty="0">
                <a:solidFill>
                  <a:srgbClr val="0070C0"/>
                </a:solidFill>
              </a:rPr>
              <a:t>хиповентилацију</a:t>
            </a:r>
            <a:r>
              <a:rPr lang="sr-Cyrl-RS" dirty="0"/>
              <a:t> и </a:t>
            </a:r>
          </a:p>
          <a:p>
            <a:r>
              <a:rPr lang="sr-Cyrl-RS" dirty="0">
                <a:solidFill>
                  <a:srgbClr val="0070C0"/>
                </a:solidFill>
              </a:rPr>
              <a:t>хипервентилацију</a:t>
            </a:r>
            <a:r>
              <a:rPr lang="sr-Cyrl-RS" dirty="0"/>
              <a:t> алвеола</a:t>
            </a:r>
          </a:p>
          <a:p>
            <a:endParaRPr lang="sr-Cyrl-RS" dirty="0"/>
          </a:p>
          <a:p>
            <a:pPr marL="0" indent="0">
              <a:buNone/>
            </a:pPr>
            <a:r>
              <a:rPr lang="sr-Cyrl-RS" dirty="0"/>
              <a:t>Клинички су најважнији:</a:t>
            </a:r>
          </a:p>
          <a:p>
            <a:r>
              <a:rPr lang="sr-Cyrl-RS" dirty="0">
                <a:solidFill>
                  <a:srgbClr val="C00000"/>
                </a:solidFill>
              </a:rPr>
              <a:t>опструктивни поремећаји</a:t>
            </a:r>
          </a:p>
          <a:p>
            <a:r>
              <a:rPr lang="sr-Cyrl-RS" dirty="0">
                <a:solidFill>
                  <a:srgbClr val="C00000"/>
                </a:solidFill>
              </a:rPr>
              <a:t>рестриктивни поремећаји</a:t>
            </a:r>
          </a:p>
          <a:p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4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83"/>
    </mc:Choice>
    <mc:Fallback xmlns="">
      <p:transition spd="slow" advTm="11583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Hypoventilation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231880" cy="4351338"/>
          </a:xfrm>
        </p:spPr>
        <p:txBody>
          <a:bodyPr>
            <a:normAutofit/>
          </a:bodyPr>
          <a:lstStyle/>
          <a:p>
            <a:pPr marL="12065" marR="5080" indent="0">
              <a:lnSpc>
                <a:spcPct val="100000"/>
              </a:lnSpc>
              <a:spcBef>
                <a:spcPts val="100"/>
              </a:spcBef>
              <a:buSzPct val="89285"/>
              <a:buNone/>
              <a:tabLst>
                <a:tab pos="356235" algn="l"/>
              </a:tabLst>
            </a:pPr>
            <a:r>
              <a:rPr lang="en-US" sz="3000" spc="-10" dirty="0">
                <a:cs typeface="Times New Roman"/>
              </a:rPr>
              <a:t>A condition in which the alveolar spaces are not filled with enough fresh air, so it is disturbed:</a:t>
            </a:r>
          </a:p>
          <a:p>
            <a:pPr marL="12065" marR="5080" indent="0">
              <a:lnSpc>
                <a:spcPct val="100000"/>
              </a:lnSpc>
              <a:spcBef>
                <a:spcPts val="100"/>
              </a:spcBef>
              <a:buSzPct val="89285"/>
              <a:buNone/>
              <a:tabLst>
                <a:tab pos="356235" algn="l"/>
              </a:tabLst>
            </a:pPr>
            <a:r>
              <a:rPr lang="en-US" sz="3000" spc="-10" dirty="0">
                <a:cs typeface="Times New Roman"/>
              </a:rPr>
              <a:t>- oxygenation of blood in the pulmonary capillaries</a:t>
            </a:r>
          </a:p>
          <a:p>
            <a:pPr marL="12065" marR="5080" indent="0">
              <a:lnSpc>
                <a:spcPct val="100000"/>
              </a:lnSpc>
              <a:spcBef>
                <a:spcPts val="100"/>
              </a:spcBef>
              <a:buSzPct val="89285"/>
              <a:buNone/>
              <a:tabLst>
                <a:tab pos="356235" algn="l"/>
              </a:tabLst>
            </a:pPr>
            <a:r>
              <a:rPr lang="en-US" sz="3000" spc="-10" dirty="0">
                <a:cs typeface="Times New Roman"/>
              </a:rPr>
              <a:t>- elimination of carbon dioxide...</a:t>
            </a:r>
          </a:p>
          <a:p>
            <a:pPr marL="12065" marR="5080" indent="0">
              <a:lnSpc>
                <a:spcPct val="100000"/>
              </a:lnSpc>
              <a:spcBef>
                <a:spcPts val="100"/>
              </a:spcBef>
              <a:buSzPct val="89285"/>
              <a:buNone/>
              <a:tabLst>
                <a:tab pos="356235" algn="l"/>
              </a:tabLst>
            </a:pPr>
            <a:r>
              <a:rPr lang="en-US" sz="3000" spc="-10" dirty="0">
                <a:cs typeface="Times New Roman"/>
              </a:rPr>
              <a:t>... which results in </a:t>
            </a:r>
            <a:r>
              <a:rPr lang="en-US" sz="3000" spc="-10" dirty="0">
                <a:solidFill>
                  <a:schemeClr val="accent1">
                    <a:lumMod val="75000"/>
                  </a:schemeClr>
                </a:solidFill>
                <a:cs typeface="Times New Roman"/>
              </a:rPr>
              <a:t>hypoxia, hypercapnia and respiratory acidosis</a:t>
            </a:r>
            <a:endParaRPr lang="ru-RU" sz="3000" spc="-10" dirty="0">
              <a:solidFill>
                <a:schemeClr val="accent1">
                  <a:lumMod val="75000"/>
                </a:schemeClr>
              </a:solidFill>
              <a:cs typeface="Times New Roman"/>
            </a:endParaRPr>
          </a:p>
          <a:p>
            <a:pPr marL="926465" lvl="1" indent="-457200">
              <a:lnSpc>
                <a:spcPct val="100000"/>
              </a:lnSpc>
              <a:spcBef>
                <a:spcPts val="625"/>
              </a:spcBef>
              <a:buSzPct val="75000"/>
              <a:tabLst>
                <a:tab pos="756920" algn="l"/>
              </a:tabLst>
            </a:pPr>
            <a:endParaRPr lang="ru-RU" sz="3000" dirty="0">
              <a:cs typeface="Times New Roman"/>
            </a:endParaRPr>
          </a:p>
          <a:p>
            <a:endParaRPr lang="en-US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6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216"/>
    </mc:Choice>
    <mc:Fallback xmlns="">
      <p:transition spd="slow" advTm="18216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Hypoventilation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It can vary: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partial (regional) hypoventilation</a:t>
            </a:r>
          </a:p>
          <a:p>
            <a:pPr marL="0" indent="0">
              <a:buNone/>
            </a:pPr>
            <a:r>
              <a:rPr lang="en-US" dirty="0"/>
              <a:t>      - hypoventilation of only certain parts of the lungs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true (global) hypoventilation</a:t>
            </a:r>
          </a:p>
          <a:p>
            <a:pPr marL="0" indent="0">
              <a:buNone/>
            </a:pPr>
            <a:r>
              <a:rPr lang="en-US" dirty="0"/>
              <a:t>       - occurs in advanced diseases of the lung parenchyma and</a:t>
            </a:r>
          </a:p>
          <a:p>
            <a:pPr marL="0" indent="0">
              <a:buNone/>
            </a:pPr>
            <a:r>
              <a:rPr lang="en-US" dirty="0"/>
              <a:t>         airways (restrictive and obstructive disorders)</a:t>
            </a:r>
          </a:p>
          <a:p>
            <a:pPr marL="0" indent="0">
              <a:buNone/>
            </a:pPr>
            <a:r>
              <a:rPr lang="en-US" dirty="0"/>
              <a:t>       - chest injuries</a:t>
            </a:r>
          </a:p>
          <a:p>
            <a:pPr marL="0" indent="0">
              <a:buNone/>
            </a:pPr>
            <a:r>
              <a:rPr lang="en-US" dirty="0"/>
              <a:t>       - neuromuscular diseases</a:t>
            </a:r>
          </a:p>
          <a:p>
            <a:pPr marL="0" indent="0">
              <a:buNone/>
            </a:pPr>
            <a:r>
              <a:rPr lang="en-US" dirty="0"/>
              <a:t>       - regulation disorders at the level of the respiratory center</a:t>
            </a:r>
          </a:p>
          <a:p>
            <a:pPr marL="0" indent="0">
              <a:buNone/>
            </a:pPr>
            <a:r>
              <a:rPr lang="en-US" dirty="0"/>
              <a:t>       - administration of drugs that have a depressing effect on the CNS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20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557"/>
    </mc:Choice>
    <mc:Fallback xmlns="">
      <p:transition spd="slow" advTm="41557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Hypoventilation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alveolar hypoventilation results in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hypoxemia</a:t>
            </a:r>
            <a:r>
              <a:rPr lang="en-US" dirty="0"/>
              <a:t>, but it is not its only cause !!!</a:t>
            </a:r>
          </a:p>
          <a:p>
            <a:r>
              <a:rPr lang="en-US" dirty="0"/>
              <a:t>alveolar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hypoventilation</a:t>
            </a:r>
            <a:r>
              <a:rPr lang="en-US" dirty="0"/>
              <a:t> is the main and only cause of hypercapnia and accompanying respiratory acidosis</a:t>
            </a:r>
          </a:p>
          <a:p>
            <a:r>
              <a:rPr lang="en-US" dirty="0"/>
              <a:t>the measure of alveolar ventilation is the partial pressure of carbon dioxide</a:t>
            </a:r>
            <a:endParaRPr lang="sr-Cyrl-R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95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803"/>
    </mc:Choice>
    <mc:Fallback xmlns="">
      <p:transition spd="slow" advTm="36803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Hypoventilation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consequences of hypoxemia are:</a:t>
            </a:r>
          </a:p>
          <a:p>
            <a:r>
              <a:rPr lang="en-US" dirty="0"/>
              <a:t>impaired function of the central nervous system</a:t>
            </a:r>
          </a:p>
          <a:p>
            <a:r>
              <a:rPr lang="en-US" dirty="0"/>
              <a:t>pulmonary hypertension</a:t>
            </a:r>
          </a:p>
          <a:p>
            <a:r>
              <a:rPr lang="en-US" dirty="0"/>
              <a:t>right heart failure and myocardial hypoxia</a:t>
            </a:r>
          </a:p>
          <a:p>
            <a:r>
              <a:rPr lang="en-US" dirty="0"/>
              <a:t>global heart failure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45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50"/>
    </mc:Choice>
    <mc:Fallback xmlns="">
      <p:transition spd="slow" advTm="1295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Hypoventilation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65053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The consequences of hypercapnia are:</a:t>
            </a:r>
          </a:p>
          <a:p>
            <a:r>
              <a:rPr lang="en-US" dirty="0"/>
              <a:t>disorder of regulation at the level of the CNS</a:t>
            </a:r>
          </a:p>
          <a:p>
            <a:r>
              <a:rPr lang="en-US" dirty="0"/>
              <a:t>in conditions of chronic increase in the partial pressure of carbon dioxide, the respiratory center becomes insensitive to hypercapnia</a:t>
            </a:r>
          </a:p>
          <a:p>
            <a:r>
              <a:rPr lang="en-US" dirty="0"/>
              <a:t>the only stimulus for breathing comes from stimulation of peripheral chemoreceptors by hypoxemia</a:t>
            </a:r>
          </a:p>
          <a:p>
            <a:r>
              <a:rPr lang="en-US" dirty="0"/>
              <a:t>STRICTLY CONTROLLED OXYGEN ADMINISTRATION!!!</a:t>
            </a:r>
          </a:p>
          <a:p>
            <a:r>
              <a:rPr lang="en-US" dirty="0"/>
              <a:t>hypercapnia narcosis (vasodilatation of cerebral blood vessels)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703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585"/>
    </mc:Choice>
    <mc:Fallback xmlns="">
      <p:transition spd="slow" advTm="43585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Respiratory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442166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Gas exchange takes place in the alveolar space thanks to the simultaneous synchronized development of three processes:</a:t>
            </a:r>
            <a:endParaRPr lang="sr-Latn-R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pulmonary ventilation with the distribution of inhaled air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diffusion of gases through the respiratory membrane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pulmonary perfusion</a:t>
            </a:r>
          </a:p>
        </p:txBody>
      </p:sp>
      <p:pic>
        <p:nvPicPr>
          <p:cNvPr id="2050" name="Picture 2" descr="Fibroza pluća KOMPLETAN VODIČ (uzrok, simptomi, terapija, prirodni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366" y="2330155"/>
            <a:ext cx="4707432" cy="3342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17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463"/>
    </mc:Choice>
    <mc:Fallback xmlns="">
      <p:transition spd="slow" advTm="34463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yperventilation and hypoventil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509452"/>
            <a:ext cx="7391400" cy="5910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8706" y="6582975"/>
            <a:ext cx="4572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https://www.pinterest.es/pin/193654852712868595/?autologin=true</a:t>
            </a:r>
            <a:endParaRPr lang="en-US" sz="12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340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421"/>
    </mc:Choice>
    <mc:Fallback xmlns="">
      <p:transition spd="slow" advTm="25421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Hyperventilation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8300" marR="75565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67665" algn="l"/>
                <a:tab pos="368300" algn="l"/>
              </a:tabLst>
            </a:pPr>
            <a:r>
              <a:rPr lang="en-US" dirty="0">
                <a:cs typeface="Times New Roman"/>
              </a:rPr>
              <a:t>ventilation of alveolar spaces that is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cs typeface="Times New Roman"/>
              </a:rPr>
              <a:t>greater than the need to remove metabolically generated carbon dioxide </a:t>
            </a:r>
            <a:r>
              <a:rPr lang="en-US" dirty="0">
                <a:cs typeface="Times New Roman"/>
              </a:rPr>
              <a:t>(CO2)</a:t>
            </a:r>
          </a:p>
          <a:p>
            <a:pPr marL="368300" marR="75565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67665" algn="l"/>
                <a:tab pos="368300" algn="l"/>
              </a:tabLst>
            </a:pPr>
            <a:r>
              <a:rPr lang="en-US" dirty="0">
                <a:cs typeface="Times New Roman"/>
              </a:rPr>
              <a:t>during hyperventilation, there is a decrease in the partial pressure of carbon dioxide in the alveolar air and arterial blood</a:t>
            </a:r>
          </a:p>
          <a:p>
            <a:pPr marL="368300" marR="75565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67665" algn="l"/>
                <a:tab pos="368300" algn="l"/>
              </a:tabLst>
            </a:pPr>
            <a:r>
              <a:rPr lang="en-US" dirty="0">
                <a:cs typeface="Times New Roman"/>
              </a:rPr>
              <a:t>hypocapnia is accompanied by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cs typeface="Times New Roman"/>
              </a:rPr>
              <a:t>respiratory alkalosis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527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29"/>
    </mc:Choice>
    <mc:Fallback xmlns="">
      <p:transition spd="slow" advTm="22229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Hyperventilation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Conditions that lead to hyperventilation:</a:t>
            </a:r>
          </a:p>
          <a:p>
            <a:r>
              <a:rPr lang="en-US" dirty="0"/>
              <a:t>meningitis and encephalitis</a:t>
            </a:r>
          </a:p>
          <a:p>
            <a:r>
              <a:rPr lang="en-US" dirty="0"/>
              <a:t>chemical stimulation of peripheral receptors and the respiratory center</a:t>
            </a:r>
          </a:p>
          <a:p>
            <a:r>
              <a:rPr lang="en-US" dirty="0"/>
              <a:t>brain injuries</a:t>
            </a:r>
          </a:p>
          <a:p>
            <a:r>
              <a:rPr lang="en-US" dirty="0"/>
              <a:t>psychogenic disorders (in states of fear)</a:t>
            </a:r>
          </a:p>
          <a:p>
            <a:r>
              <a:rPr lang="en-US" dirty="0"/>
              <a:t>fever</a:t>
            </a:r>
          </a:p>
          <a:p>
            <a:r>
              <a:rPr lang="en-US" dirty="0"/>
              <a:t>metabolic acidosis</a:t>
            </a:r>
          </a:p>
          <a:p>
            <a:r>
              <a:rPr lang="en-US" dirty="0"/>
              <a:t>hypoxia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818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947"/>
    </mc:Choice>
    <mc:Fallback xmlns="">
      <p:transition spd="slow" advTm="20947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Hyperventilation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2700" marR="5080" indent="0">
              <a:lnSpc>
                <a:spcPts val="2590"/>
              </a:lnSpc>
              <a:spcBef>
                <a:spcPts val="425"/>
              </a:spcBef>
              <a:buNone/>
              <a:tabLst>
                <a:tab pos="354965" algn="l"/>
                <a:tab pos="355600" algn="l"/>
                <a:tab pos="1677035" algn="l"/>
                <a:tab pos="2348865" algn="l"/>
                <a:tab pos="3947795" algn="l"/>
                <a:tab pos="6678930" algn="l"/>
              </a:tabLst>
            </a:pPr>
            <a:r>
              <a:rPr lang="en-US" spc="-5" dirty="0">
                <a:cs typeface="Times New Roman"/>
              </a:rPr>
              <a:t>Clinical symptoms:</a:t>
            </a:r>
          </a:p>
          <a:p>
            <a:pPr marL="469900" marR="5080" indent="-457200">
              <a:lnSpc>
                <a:spcPts val="2590"/>
              </a:lnSpc>
              <a:spcBef>
                <a:spcPts val="425"/>
              </a:spcBef>
              <a:tabLst>
                <a:tab pos="354965" algn="l"/>
                <a:tab pos="355600" algn="l"/>
                <a:tab pos="1677035" algn="l"/>
                <a:tab pos="2348865" algn="l"/>
                <a:tab pos="3947795" algn="l"/>
                <a:tab pos="6678930" algn="l"/>
              </a:tabLst>
            </a:pPr>
            <a:r>
              <a:rPr lang="en-US" spc="-5" dirty="0">
                <a:cs typeface="Times New Roman"/>
              </a:rPr>
              <a:t>caused as a result </a:t>
            </a:r>
            <a:r>
              <a:rPr lang="en-US" spc="-5" dirty="0">
                <a:solidFill>
                  <a:srgbClr val="FF0000"/>
                </a:solidFill>
                <a:cs typeface="Times New Roman"/>
              </a:rPr>
              <a:t>of vasoconstriction of brain blood vessels and hypoxia of the brain:</a:t>
            </a:r>
          </a:p>
          <a:p>
            <a:pPr marL="469900" marR="5080" indent="-457200">
              <a:lnSpc>
                <a:spcPts val="2590"/>
              </a:lnSpc>
              <a:spcBef>
                <a:spcPts val="425"/>
              </a:spcBef>
              <a:buFont typeface="Times New Roman" panose="02020603050405020304" pitchFamily="18" charset="0"/>
              <a:buChar char="⁃"/>
              <a:tabLst>
                <a:tab pos="354965" algn="l"/>
                <a:tab pos="355600" algn="l"/>
                <a:tab pos="1677035" algn="l"/>
                <a:tab pos="2348865" algn="l"/>
                <a:tab pos="3947795" algn="l"/>
                <a:tab pos="6678930" algn="l"/>
              </a:tabLst>
            </a:pPr>
            <a:r>
              <a:rPr lang="en-US" spc="-5" dirty="0">
                <a:cs typeface="Times New Roman"/>
              </a:rPr>
              <a:t>fatigue</a:t>
            </a:r>
          </a:p>
          <a:p>
            <a:pPr marL="469900" marR="5080" indent="-457200">
              <a:lnSpc>
                <a:spcPts val="2590"/>
              </a:lnSpc>
              <a:spcBef>
                <a:spcPts val="425"/>
              </a:spcBef>
              <a:buFont typeface="Times New Roman" panose="02020603050405020304" pitchFamily="18" charset="0"/>
              <a:buChar char="⁃"/>
              <a:tabLst>
                <a:tab pos="354965" algn="l"/>
                <a:tab pos="355600" algn="l"/>
                <a:tab pos="1677035" algn="l"/>
                <a:tab pos="2348865" algn="l"/>
                <a:tab pos="3947795" algn="l"/>
                <a:tab pos="6678930" algn="l"/>
              </a:tabLst>
            </a:pPr>
            <a:r>
              <a:rPr lang="en-US" spc="-5" dirty="0">
                <a:cs typeface="Times New Roman"/>
              </a:rPr>
              <a:t>a headache</a:t>
            </a:r>
          </a:p>
          <a:p>
            <a:pPr marL="469900" marR="5080" indent="-457200">
              <a:lnSpc>
                <a:spcPts val="2590"/>
              </a:lnSpc>
              <a:spcBef>
                <a:spcPts val="425"/>
              </a:spcBef>
              <a:buFont typeface="Times New Roman" panose="02020603050405020304" pitchFamily="18" charset="0"/>
              <a:buChar char="⁃"/>
              <a:tabLst>
                <a:tab pos="354965" algn="l"/>
                <a:tab pos="355600" algn="l"/>
                <a:tab pos="1677035" algn="l"/>
                <a:tab pos="2348865" algn="l"/>
                <a:tab pos="3947795" algn="l"/>
                <a:tab pos="6678930" algn="l"/>
              </a:tabLst>
            </a:pPr>
            <a:r>
              <a:rPr lang="en-US" spc="-5" dirty="0">
                <a:cs typeface="Times New Roman"/>
              </a:rPr>
              <a:t>irritability</a:t>
            </a:r>
          </a:p>
          <a:p>
            <a:pPr marL="469900" marR="5080" indent="-457200">
              <a:lnSpc>
                <a:spcPts val="2590"/>
              </a:lnSpc>
              <a:spcBef>
                <a:spcPts val="425"/>
              </a:spcBef>
              <a:buFont typeface="Times New Roman" panose="02020603050405020304" pitchFamily="18" charset="0"/>
              <a:buChar char="⁃"/>
              <a:tabLst>
                <a:tab pos="354965" algn="l"/>
                <a:tab pos="355600" algn="l"/>
                <a:tab pos="1677035" algn="l"/>
                <a:tab pos="2348865" algn="l"/>
                <a:tab pos="3947795" algn="l"/>
                <a:tab pos="6678930" algn="l"/>
              </a:tabLst>
            </a:pPr>
            <a:r>
              <a:rPr lang="en-US" spc="-5" dirty="0">
                <a:cs typeface="Times New Roman"/>
              </a:rPr>
              <a:t>dizziness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682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20"/>
    </mc:Choice>
    <mc:Fallback xmlns="">
      <p:transition spd="slow" advTm="1462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yperventilation and hypoventil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509452"/>
            <a:ext cx="7391400" cy="5910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8705" y="6582975"/>
            <a:ext cx="4572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https://www.pinterest.es/pin/193654852712868595/?autologin=true</a:t>
            </a:r>
            <a:endParaRPr lang="en-US" sz="12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546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750"/>
    </mc:Choice>
    <mc:Fallback xmlns="">
      <p:transition spd="slow" advTm="2475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Obstructive ventilation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are those ventilation disorders that occur due to the narrowing of the diameter of the tracheobronchial tree and the increase in resistance to air flow</a:t>
            </a:r>
          </a:p>
          <a:p>
            <a:r>
              <a:rPr lang="en-US" dirty="0"/>
              <a:t>clinical manifestation when the diameter of the airways (at any level) decreases by 50-60%</a:t>
            </a:r>
          </a:p>
          <a:p>
            <a:r>
              <a:rPr lang="en-US" dirty="0"/>
              <a:t>obstruction can be </a:t>
            </a:r>
            <a:r>
              <a:rPr lang="en-US" dirty="0">
                <a:solidFill>
                  <a:srgbClr val="FF0000"/>
                </a:solidFill>
              </a:rPr>
              <a:t>localized</a:t>
            </a:r>
            <a:r>
              <a:rPr lang="en-US" dirty="0"/>
              <a:t> (tumor or foreign body) or </a:t>
            </a:r>
            <a:r>
              <a:rPr lang="en-US" dirty="0">
                <a:solidFill>
                  <a:srgbClr val="FF0000"/>
                </a:solidFill>
              </a:rPr>
              <a:t>diffuse </a:t>
            </a:r>
            <a:r>
              <a:rPr lang="en-US" dirty="0"/>
              <a:t>(obstructive lung diseases)</a:t>
            </a:r>
          </a:p>
          <a:p>
            <a:r>
              <a:rPr lang="en-US" dirty="0"/>
              <a:t>obstruction can be </a:t>
            </a:r>
            <a:r>
              <a:rPr lang="en-US" dirty="0">
                <a:solidFill>
                  <a:srgbClr val="FF0000"/>
                </a:solidFill>
              </a:rPr>
              <a:t>complete</a:t>
            </a:r>
            <a:r>
              <a:rPr lang="en-US" dirty="0"/>
              <a:t> (strangulation, hanging, allergic edema of the glottis) </a:t>
            </a:r>
            <a:r>
              <a:rPr lang="en-US" dirty="0">
                <a:solidFill>
                  <a:srgbClr val="FF0000"/>
                </a:solidFill>
              </a:rPr>
              <a:t>or incomplete </a:t>
            </a:r>
            <a:r>
              <a:rPr lang="en-US" dirty="0"/>
              <a:t>(chronic diseases)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537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020"/>
    </mc:Choice>
    <mc:Fallback xmlns="">
      <p:transition spd="slow" advTm="3102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Obstructive ventilation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Obstruction at the level of small airways occurs due to two pathophysiological mechanisms:</a:t>
            </a:r>
          </a:p>
          <a:p>
            <a:pPr marL="0" indent="0">
              <a:buNone/>
            </a:pPr>
            <a:r>
              <a:rPr lang="en-US" dirty="0"/>
              <a:t>endobronchial obstruction </a:t>
            </a:r>
            <a:r>
              <a:rPr lang="en-US" dirty="0">
                <a:solidFill>
                  <a:srgbClr val="0070C0"/>
                </a:solidFill>
              </a:rPr>
              <a:t>(endobronchial</a:t>
            </a:r>
            <a:r>
              <a:rPr lang="en-US" dirty="0"/>
              <a:t>) </a:t>
            </a:r>
            <a:r>
              <a:rPr lang="sr-Latn-RS" dirty="0"/>
              <a:t>and</a:t>
            </a:r>
            <a:endParaRPr lang="en-US" dirty="0"/>
          </a:p>
          <a:p>
            <a:pPr marL="0" indent="0">
              <a:buNone/>
            </a:pPr>
            <a:r>
              <a:rPr lang="en-US" dirty="0" err="1"/>
              <a:t>exobronchial</a:t>
            </a:r>
            <a:r>
              <a:rPr lang="en-US" dirty="0"/>
              <a:t> </a:t>
            </a:r>
            <a:r>
              <a:rPr lang="en-US" dirty="0">
                <a:solidFill>
                  <a:srgbClr val="0070C0"/>
                </a:solidFill>
              </a:rPr>
              <a:t>(</a:t>
            </a:r>
            <a:r>
              <a:rPr lang="en-US" dirty="0" err="1">
                <a:solidFill>
                  <a:srgbClr val="0070C0"/>
                </a:solidFill>
              </a:rPr>
              <a:t>exobronchial</a:t>
            </a:r>
            <a:r>
              <a:rPr lang="en-US" dirty="0">
                <a:solidFill>
                  <a:srgbClr val="0070C0"/>
                </a:solidFill>
              </a:rPr>
              <a:t>) </a:t>
            </a:r>
            <a:r>
              <a:rPr lang="en-US" dirty="0"/>
              <a:t>obstruction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73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719"/>
    </mc:Choice>
    <mc:Fallback xmlns="">
      <p:transition spd="slow" advTm="19719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Endobronchial obstruction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causes of endobronchial obstruction are:</a:t>
            </a:r>
          </a:p>
          <a:p>
            <a:r>
              <a:rPr lang="en-US" dirty="0"/>
              <a:t>narrowing of the wall of the airways due to hypersecretion and accumulation of mucus of increased viscosity</a:t>
            </a:r>
          </a:p>
          <a:p>
            <a:r>
              <a:rPr lang="en-US" dirty="0"/>
              <a:t>thickening of the wall of the airways due to inflammatory edema of the mucous membrane</a:t>
            </a:r>
          </a:p>
          <a:p>
            <a:r>
              <a:rPr lang="en-US" dirty="0"/>
              <a:t>narrowing of the airway wall due to damage to the airway epithelium with cell desquamation</a:t>
            </a:r>
          </a:p>
          <a:p>
            <a:r>
              <a:rPr lang="en-US" dirty="0"/>
              <a:t>narrowing of the airway wall due to contraction of airway smooth muscle (bronchospasm)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933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845"/>
    </mc:Choice>
    <mc:Fallback xmlns="">
      <p:transition spd="slow" advTm="28845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Exobronchial obstruction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increase in lung compliance</a:t>
            </a:r>
          </a:p>
          <a:p>
            <a:r>
              <a:rPr lang="en-US" dirty="0"/>
              <a:t>marked </a:t>
            </a:r>
            <a:r>
              <a:rPr lang="en-US" dirty="0">
                <a:solidFill>
                  <a:srgbClr val="0070C0"/>
                </a:solidFill>
              </a:rPr>
              <a:t>hyperinflation</a:t>
            </a:r>
            <a:r>
              <a:rPr lang="en-US" dirty="0"/>
              <a:t> of the lungs</a:t>
            </a:r>
          </a:p>
          <a:p>
            <a:r>
              <a:rPr lang="en-US" dirty="0"/>
              <a:t>collapse of small airways during expiration due to increased intrathoracic pressure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25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569"/>
    </mc:Choice>
    <mc:Fallback xmlns="">
      <p:transition spd="slow" advTm="18569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Pathophysiological consequences of obstructive ventilation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lung hyperinflation (</a:t>
            </a:r>
            <a:r>
              <a:rPr lang="en-US" dirty="0"/>
              <a:t>increased resistance to airflow leads to increased intrathoracic volume)</a:t>
            </a:r>
          </a:p>
          <a:p>
            <a:r>
              <a:rPr lang="en-US" dirty="0">
                <a:solidFill>
                  <a:srgbClr val="0070C0"/>
                </a:solidFill>
              </a:rPr>
              <a:t>decrease in venous flow to the right heart → </a:t>
            </a:r>
            <a:r>
              <a:rPr lang="en-US" dirty="0"/>
              <a:t>decrease in cardiac stroke volume</a:t>
            </a:r>
          </a:p>
          <a:p>
            <a:r>
              <a:rPr lang="en-US" dirty="0" err="1">
                <a:solidFill>
                  <a:srgbClr val="0070C0"/>
                </a:solidFill>
              </a:rPr>
              <a:t>Tiffeneau</a:t>
            </a:r>
            <a:r>
              <a:rPr lang="en-US" dirty="0">
                <a:solidFill>
                  <a:srgbClr val="0070C0"/>
                </a:solidFill>
              </a:rPr>
              <a:t> ratio - </a:t>
            </a:r>
            <a:r>
              <a:rPr lang="en-US" dirty="0"/>
              <a:t>index (FEV1/VC) is reduced</a:t>
            </a:r>
            <a:endParaRPr lang="sr-Cyrl-RS" dirty="0"/>
          </a:p>
          <a:p>
            <a:endParaRPr lang="sr-Cyrl-R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286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517"/>
    </mc:Choice>
    <mc:Fallback xmlns="">
      <p:transition spd="slow" advTm="52517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Respiratory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pulmonary system functions efficiently in all states of the body's metabolic activity</a:t>
            </a:r>
          </a:p>
          <a:p>
            <a:r>
              <a:rPr lang="en-US" dirty="0"/>
              <a:t>efficiency with minimal energy consumption</a:t>
            </a:r>
          </a:p>
          <a:p>
            <a:r>
              <a:rPr lang="en-US" dirty="0"/>
              <a:t>ensures the maintenance of constant optimal partial pressures in arterial blood</a:t>
            </a:r>
            <a:endParaRPr lang="sr-Latn-RS" dirty="0"/>
          </a:p>
          <a:p>
            <a:pPr marL="0" indent="0">
              <a:buNone/>
            </a:pPr>
            <a:r>
              <a:rPr lang="en-US" dirty="0"/>
              <a:t>       -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oxygen</a:t>
            </a:r>
            <a:r>
              <a:rPr lang="en-US" dirty="0"/>
              <a:t> (96-100 mmHg or 10-12 kPa)</a:t>
            </a:r>
          </a:p>
          <a:p>
            <a:pPr marL="0" indent="0">
              <a:buNone/>
            </a:pPr>
            <a:r>
              <a:rPr lang="en-US" dirty="0"/>
              <a:t>       - </a:t>
            </a:r>
            <a:r>
              <a:rPr lang="en-US" dirty="0">
                <a:solidFill>
                  <a:srgbClr val="FF0000"/>
                </a:solidFill>
              </a:rPr>
              <a:t>carbon dioxide</a:t>
            </a:r>
            <a:r>
              <a:rPr lang="en-US" dirty="0"/>
              <a:t> (35-45 mmHg or ~ 5 kPa)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041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438"/>
    </mc:Choice>
    <mc:Fallback xmlns="">
      <p:transition spd="slow" advTm="16438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Obstructive ventilation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5600" indent="-342900">
              <a:lnSpc>
                <a:spcPct val="100000"/>
              </a:lnSpc>
              <a:spcBef>
                <a:spcPts val="8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pc="-15" dirty="0">
                <a:cs typeface="Times New Roman"/>
              </a:rPr>
              <a:t>Diffuse obstructive lung diseases:</a:t>
            </a:r>
          </a:p>
          <a:p>
            <a:pPr marL="469900" indent="-457200">
              <a:lnSpc>
                <a:spcPct val="100000"/>
              </a:lnSpc>
              <a:spcBef>
                <a:spcPts val="880"/>
              </a:spcBef>
              <a:buFont typeface="Wingdings" panose="05000000000000000000" pitchFamily="2" charset="2"/>
              <a:buChar char="Ø"/>
              <a:tabLst>
                <a:tab pos="354965" algn="l"/>
                <a:tab pos="355600" algn="l"/>
              </a:tabLst>
            </a:pPr>
            <a:r>
              <a:rPr lang="en-US" spc="-15" dirty="0">
                <a:solidFill>
                  <a:srgbClr val="0070C0"/>
                </a:solidFill>
                <a:cs typeface="Times New Roman"/>
              </a:rPr>
              <a:t>BRONCHIAL ASTHMA</a:t>
            </a:r>
          </a:p>
          <a:p>
            <a:pPr marL="469900" indent="-457200">
              <a:lnSpc>
                <a:spcPct val="100000"/>
              </a:lnSpc>
              <a:spcBef>
                <a:spcPts val="880"/>
              </a:spcBef>
              <a:buFont typeface="Wingdings" panose="05000000000000000000" pitchFamily="2" charset="2"/>
              <a:buChar char="Ø"/>
              <a:tabLst>
                <a:tab pos="354965" algn="l"/>
                <a:tab pos="355600" algn="l"/>
              </a:tabLst>
            </a:pPr>
            <a:r>
              <a:rPr lang="en-US" spc="-15" dirty="0">
                <a:solidFill>
                  <a:srgbClr val="0070C0"/>
                </a:solidFill>
                <a:cs typeface="Times New Roman"/>
              </a:rPr>
              <a:t>CHRONIC OBSTRUCTIVE LUNG DISEASE</a:t>
            </a:r>
          </a:p>
          <a:p>
            <a:pPr marL="355600" indent="-342900">
              <a:lnSpc>
                <a:spcPct val="100000"/>
              </a:lnSpc>
              <a:spcBef>
                <a:spcPts val="8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pc="-15" dirty="0">
                <a:cs typeface="Times New Roman"/>
              </a:rPr>
              <a:t>     (chronic bronchitis + pulmonary emphysema)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7412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19"/>
    </mc:Choice>
    <mc:Fallback xmlns="">
      <p:transition spd="slow" advTm="7619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Obstructive ventilation disorders</a:t>
            </a:r>
            <a:endParaRPr lang="en-US" dirty="0"/>
          </a:p>
        </p:txBody>
      </p:sp>
      <p:sp>
        <p:nvSpPr>
          <p:cNvPr id="4" name="object 3"/>
          <p:cNvSpPr/>
          <p:nvPr/>
        </p:nvSpPr>
        <p:spPr>
          <a:xfrm>
            <a:off x="3150252" y="1518466"/>
            <a:ext cx="5472049" cy="51466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02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05"/>
    </mc:Choice>
    <mc:Fallback xmlns="">
      <p:transition spd="slow" advTm="12905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Bronchial asthma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7852955" cy="4351338"/>
          </a:xfrm>
        </p:spPr>
        <p:txBody>
          <a:bodyPr>
            <a:noAutofit/>
          </a:bodyPr>
          <a:lstStyle/>
          <a:p>
            <a:r>
              <a:rPr lang="en-US" sz="2400" dirty="0"/>
              <a:t>chronic inflammatory disease of the respiratory tract</a:t>
            </a:r>
          </a:p>
          <a:p>
            <a:r>
              <a:rPr lang="en-US" sz="2400" dirty="0"/>
              <a:t>present infiltration (mast cells, lymphocytes, eosinophils...)</a:t>
            </a:r>
          </a:p>
          <a:p>
            <a:r>
              <a:rPr lang="en-US" sz="2400" dirty="0"/>
              <a:t>widespread obstruction present</a:t>
            </a:r>
          </a:p>
          <a:p>
            <a:r>
              <a:rPr lang="en-US" sz="2400" dirty="0"/>
              <a:t>hypersecretion of </a:t>
            </a:r>
            <a:r>
              <a:rPr lang="en-US" sz="2400" dirty="0" err="1"/>
              <a:t>hyperviscous</a:t>
            </a:r>
            <a:r>
              <a:rPr lang="en-US" sz="2400" dirty="0"/>
              <a:t> mucus</a:t>
            </a:r>
          </a:p>
          <a:p>
            <a:r>
              <a:rPr lang="en-US" sz="2400" dirty="0"/>
              <a:t>epithelial damage with desquamation</a:t>
            </a:r>
          </a:p>
          <a:p>
            <a:r>
              <a:rPr lang="en-US" sz="2400" dirty="0"/>
              <a:t>bronchoconstriction with hypertrophy of bronchial smooth muscles</a:t>
            </a:r>
          </a:p>
          <a:p>
            <a:r>
              <a:rPr lang="en-US" sz="2400" i="1" dirty="0"/>
              <a:t>Bronchial asthma could be defined as variable and reversible airway obstruction caused by airway inflammation and hyperactivity.</a:t>
            </a:r>
          </a:p>
        </p:txBody>
      </p:sp>
      <p:sp>
        <p:nvSpPr>
          <p:cNvPr id="4" name="object 4"/>
          <p:cNvSpPr/>
          <p:nvPr/>
        </p:nvSpPr>
        <p:spPr>
          <a:xfrm>
            <a:off x="8316686" y="1976846"/>
            <a:ext cx="3448594" cy="39728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6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229"/>
    </mc:Choice>
    <mc:Fallback xmlns="">
      <p:transition spd="slow" advTm="28229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Bronchial asthma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2700" indent="0" algn="just">
              <a:lnSpc>
                <a:spcPct val="100000"/>
              </a:lnSpc>
              <a:spcBef>
                <a:spcPts val="880"/>
              </a:spcBef>
              <a:buNone/>
              <a:tabLst>
                <a:tab pos="355600" algn="l"/>
              </a:tabLst>
            </a:pPr>
            <a:r>
              <a:rPr lang="en-US" spc="-15" dirty="0">
                <a:cs typeface="Times New Roman"/>
              </a:rPr>
              <a:t>Division:</a:t>
            </a:r>
          </a:p>
          <a:p>
            <a:pPr marL="469900" indent="-457200" algn="just">
              <a:lnSpc>
                <a:spcPct val="100000"/>
              </a:lnSpc>
              <a:spcBef>
                <a:spcPts val="880"/>
              </a:spcBef>
              <a:tabLst>
                <a:tab pos="355600" algn="l"/>
              </a:tabLst>
            </a:pPr>
            <a:r>
              <a:rPr lang="en-US" spc="-15" dirty="0">
                <a:solidFill>
                  <a:srgbClr val="0070C0"/>
                </a:solidFill>
                <a:cs typeface="Times New Roman"/>
              </a:rPr>
              <a:t>external (extrinsic) </a:t>
            </a:r>
            <a:r>
              <a:rPr lang="en-US" spc="-15" dirty="0">
                <a:cs typeface="Times New Roman"/>
              </a:rPr>
              <a:t>– response to inhaled allergens</a:t>
            </a:r>
          </a:p>
          <a:p>
            <a:pPr marL="469900" indent="-457200" algn="just">
              <a:lnSpc>
                <a:spcPct val="100000"/>
              </a:lnSpc>
              <a:spcBef>
                <a:spcPts val="880"/>
              </a:spcBef>
              <a:tabLst>
                <a:tab pos="355600" algn="l"/>
              </a:tabLst>
            </a:pPr>
            <a:r>
              <a:rPr lang="en-US" spc="-15" dirty="0">
                <a:solidFill>
                  <a:srgbClr val="0070C0"/>
                </a:solidFill>
                <a:cs typeface="Times New Roman"/>
              </a:rPr>
              <a:t>internal (intrinsic) - </a:t>
            </a:r>
            <a:r>
              <a:rPr lang="en-US" spc="-15" dirty="0">
                <a:cs typeface="Times New Roman"/>
              </a:rPr>
              <a:t>cold, exercise, emotional stress, aspirin...</a:t>
            </a:r>
          </a:p>
          <a:p>
            <a:pPr marL="12700" indent="0" algn="just">
              <a:lnSpc>
                <a:spcPct val="100000"/>
              </a:lnSpc>
              <a:spcBef>
                <a:spcPts val="880"/>
              </a:spcBef>
              <a:buNone/>
              <a:tabLst>
                <a:tab pos="355600" algn="l"/>
              </a:tabLst>
            </a:pPr>
            <a:r>
              <a:rPr lang="en-US" spc="-15" dirty="0">
                <a:cs typeface="Times New Roman"/>
              </a:rPr>
              <a:t>Division:</a:t>
            </a:r>
          </a:p>
          <a:p>
            <a:pPr marL="469900" indent="-457200" algn="just">
              <a:lnSpc>
                <a:spcPct val="100000"/>
              </a:lnSpc>
              <a:spcBef>
                <a:spcPts val="880"/>
              </a:spcBef>
              <a:tabLst>
                <a:tab pos="355600" algn="l"/>
              </a:tabLst>
            </a:pPr>
            <a:r>
              <a:rPr lang="en-US" spc="-15" dirty="0">
                <a:solidFill>
                  <a:srgbClr val="FF0000"/>
                </a:solidFill>
                <a:cs typeface="Times New Roman"/>
              </a:rPr>
              <a:t>allergic asthma </a:t>
            </a:r>
            <a:r>
              <a:rPr lang="en-US" spc="-15" dirty="0">
                <a:cs typeface="Times New Roman"/>
              </a:rPr>
              <a:t>= asthma caused by immune mechanisms</a:t>
            </a:r>
          </a:p>
          <a:p>
            <a:pPr marL="469900" indent="-457200" algn="just">
              <a:lnSpc>
                <a:spcPct val="100000"/>
              </a:lnSpc>
              <a:spcBef>
                <a:spcPts val="880"/>
              </a:spcBef>
              <a:tabLst>
                <a:tab pos="355600" algn="l"/>
              </a:tabLst>
            </a:pPr>
            <a:r>
              <a:rPr lang="en-US" spc="-15" dirty="0">
                <a:solidFill>
                  <a:srgbClr val="FF0000"/>
                </a:solidFill>
                <a:cs typeface="Times New Roman"/>
              </a:rPr>
              <a:t>non-allergic asthma </a:t>
            </a:r>
            <a:r>
              <a:rPr lang="en-US" spc="-15" dirty="0">
                <a:cs typeface="Times New Roman"/>
              </a:rPr>
              <a:t>= asthma caused by non-immune stimuli (anaphylactoid reaction</a:t>
            </a:r>
            <a:r>
              <a:rPr lang="sr-Cyrl-RS" sz="2800" dirty="0">
                <a:cs typeface="Times New Roman"/>
              </a:rPr>
              <a:t>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506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54"/>
    </mc:Choice>
    <mc:Fallback xmlns="">
      <p:transition spd="slow" advTm="7654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Bronchial asthma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545183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00000"/>
              </a:lnSpc>
              <a:spcBef>
                <a:spcPts val="770"/>
              </a:spcBef>
              <a:buNone/>
            </a:pPr>
            <a:r>
              <a:rPr lang="en-US" spc="-15" dirty="0">
                <a:cs typeface="Times New Roman"/>
              </a:rPr>
              <a:t>Division:</a:t>
            </a:r>
          </a:p>
          <a:p>
            <a:pPr marL="0" indent="0">
              <a:lnSpc>
                <a:spcPct val="100000"/>
              </a:lnSpc>
              <a:spcBef>
                <a:spcPts val="770"/>
              </a:spcBef>
              <a:buNone/>
            </a:pPr>
            <a:r>
              <a:rPr lang="en-US" spc="-15" dirty="0">
                <a:cs typeface="Times New Roman"/>
              </a:rPr>
              <a:t>external (extrinsic) – response to inhaled allergens</a:t>
            </a:r>
          </a:p>
          <a:p>
            <a:pPr marL="0" indent="0">
              <a:lnSpc>
                <a:spcPct val="100000"/>
              </a:lnSpc>
              <a:spcBef>
                <a:spcPts val="770"/>
              </a:spcBef>
              <a:buNone/>
            </a:pPr>
            <a:r>
              <a:rPr lang="en-US" spc="-15" dirty="0">
                <a:cs typeface="Times New Roman"/>
              </a:rPr>
              <a:t>internal (intrinsic) - cold, exercise, emotional stress, aspirin...</a:t>
            </a:r>
          </a:p>
          <a:p>
            <a:pPr marL="0" indent="0">
              <a:lnSpc>
                <a:spcPct val="100000"/>
              </a:lnSpc>
              <a:spcBef>
                <a:spcPts val="770"/>
              </a:spcBef>
              <a:buNone/>
            </a:pPr>
            <a:r>
              <a:rPr lang="en-US" spc="-15" dirty="0">
                <a:cs typeface="Times New Roman"/>
              </a:rPr>
              <a:t>Division:</a:t>
            </a:r>
          </a:p>
          <a:p>
            <a:pPr marL="0" indent="0">
              <a:lnSpc>
                <a:spcPct val="100000"/>
              </a:lnSpc>
              <a:spcBef>
                <a:spcPts val="770"/>
              </a:spcBef>
              <a:buNone/>
            </a:pPr>
            <a:r>
              <a:rPr lang="en-US" spc="-15" dirty="0">
                <a:cs typeface="Times New Roman"/>
              </a:rPr>
              <a:t>allergic asthma = asthma caused by immune mechanisms</a:t>
            </a:r>
          </a:p>
          <a:p>
            <a:pPr marL="0" indent="0">
              <a:lnSpc>
                <a:spcPct val="100000"/>
              </a:lnSpc>
              <a:spcBef>
                <a:spcPts val="770"/>
              </a:spcBef>
              <a:buNone/>
            </a:pPr>
            <a:r>
              <a:rPr lang="en-US" spc="-15" dirty="0">
                <a:cs typeface="Times New Roman"/>
              </a:rPr>
              <a:t>non-allergic asthma = asthma caused by non-immune stimuli (anaphylactoid reaction</a:t>
            </a:r>
            <a:endParaRPr lang="en-US" dirty="0"/>
          </a:p>
        </p:txBody>
      </p:sp>
      <p:pic>
        <p:nvPicPr>
          <p:cNvPr id="1026" name="Picture 2" descr="Pokretači astm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7402" y="1383574"/>
            <a:ext cx="5757545" cy="509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074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25"/>
    </mc:Choice>
    <mc:Fallback xmlns="">
      <p:transition spd="slow" advTm="6925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Bronchial asthma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8813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Triggers of non-allergic bronchial asthma:</a:t>
            </a:r>
          </a:p>
          <a:p>
            <a:r>
              <a:rPr lang="en-US" dirty="0"/>
              <a:t>respiratory (viral) infections</a:t>
            </a:r>
          </a:p>
          <a:p>
            <a:r>
              <a:rPr lang="en-US" dirty="0"/>
              <a:t>chemical irritants</a:t>
            </a:r>
          </a:p>
          <a:p>
            <a:r>
              <a:rPr lang="en-US" dirty="0"/>
              <a:t>strong emotional stress</a:t>
            </a:r>
          </a:p>
          <a:p>
            <a:r>
              <a:rPr lang="en-US" dirty="0"/>
              <a:t>some drugs (aspirin, beta adrenergic antagonists...)</a:t>
            </a:r>
          </a:p>
        </p:txBody>
      </p:sp>
      <p:pic>
        <p:nvPicPr>
          <p:cNvPr id="2052" name="Picture 4" descr="Myth-busting: 5 facts about allergic asthma that may surprise you -  providencejournal.com - Providence, R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772" y="1690688"/>
            <a:ext cx="5932493" cy="347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8365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204"/>
    </mc:Choice>
    <mc:Fallback xmlns="">
      <p:transition spd="slow" advTm="14204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46</a:t>
            </a:fld>
            <a:endParaRPr lang="en-US" dirty="0"/>
          </a:p>
        </p:txBody>
      </p:sp>
      <p:pic>
        <p:nvPicPr>
          <p:cNvPr id="1026" name="Picture 2" descr="diagr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700" y="525461"/>
            <a:ext cx="8387533" cy="6035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662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057"/>
    </mc:Choice>
    <mc:Fallback xmlns="">
      <p:transition spd="slow" advTm="53057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Pathogenesis of allergic bronchial asthma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4865914" cy="4351338"/>
          </a:xfrm>
        </p:spPr>
        <p:txBody>
          <a:bodyPr>
            <a:normAutofit lnSpcReduction="10000"/>
          </a:bodyPr>
          <a:lstStyle/>
          <a:p>
            <a:pPr marL="12700" indent="0">
              <a:lnSpc>
                <a:spcPct val="100000"/>
              </a:lnSpc>
              <a:spcBef>
                <a:spcPts val="785"/>
              </a:spcBef>
              <a:buNone/>
              <a:tabLst>
                <a:tab pos="354965" algn="l"/>
                <a:tab pos="355600" algn="l"/>
              </a:tabLst>
            </a:pPr>
            <a:r>
              <a:rPr lang="en-US" spc="-5" dirty="0">
                <a:solidFill>
                  <a:srgbClr val="C00000"/>
                </a:solidFill>
                <a:cs typeface="Times New Roman"/>
              </a:rPr>
              <a:t>Early stage:</a:t>
            </a:r>
          </a:p>
          <a:p>
            <a:pPr marL="469900" indent="-457200">
              <a:lnSpc>
                <a:spcPct val="100000"/>
              </a:lnSpc>
              <a:spcBef>
                <a:spcPts val="785"/>
              </a:spcBef>
              <a:tabLst>
                <a:tab pos="354965" algn="l"/>
                <a:tab pos="355600" algn="l"/>
              </a:tabLst>
            </a:pPr>
            <a:r>
              <a:rPr lang="en-US" spc="-5" dirty="0">
                <a:cs typeface="Times New Roman"/>
              </a:rPr>
              <a:t>edema</a:t>
            </a:r>
          </a:p>
          <a:p>
            <a:pPr marL="469900" indent="-457200">
              <a:lnSpc>
                <a:spcPct val="100000"/>
              </a:lnSpc>
              <a:spcBef>
                <a:spcPts val="785"/>
              </a:spcBef>
              <a:tabLst>
                <a:tab pos="354965" algn="l"/>
                <a:tab pos="355600" algn="l"/>
              </a:tabLst>
            </a:pPr>
            <a:r>
              <a:rPr lang="en-US" spc="-5" dirty="0">
                <a:cs typeface="Times New Roman"/>
              </a:rPr>
              <a:t>increased mucus secretion</a:t>
            </a:r>
          </a:p>
          <a:p>
            <a:pPr marL="469900" indent="-457200">
              <a:lnSpc>
                <a:spcPct val="100000"/>
              </a:lnSpc>
              <a:spcBef>
                <a:spcPts val="785"/>
              </a:spcBef>
              <a:tabLst>
                <a:tab pos="354965" algn="l"/>
                <a:tab pos="355600" algn="l"/>
              </a:tabLst>
            </a:pPr>
            <a:r>
              <a:rPr lang="en-US" spc="-5" dirty="0">
                <a:cs typeface="Times New Roman"/>
              </a:rPr>
              <a:t>bronchospasm</a:t>
            </a:r>
          </a:p>
          <a:p>
            <a:pPr marL="12700" indent="0">
              <a:lnSpc>
                <a:spcPct val="100000"/>
              </a:lnSpc>
              <a:spcBef>
                <a:spcPts val="785"/>
              </a:spcBef>
              <a:buNone/>
              <a:tabLst>
                <a:tab pos="354965" algn="l"/>
                <a:tab pos="355600" algn="l"/>
              </a:tabLst>
            </a:pPr>
            <a:r>
              <a:rPr lang="en-US" spc="-5" dirty="0">
                <a:solidFill>
                  <a:srgbClr val="C00000"/>
                </a:solidFill>
                <a:cs typeface="Times New Roman"/>
              </a:rPr>
              <a:t>Late phase:</a:t>
            </a:r>
          </a:p>
          <a:p>
            <a:pPr marL="469900" indent="-457200">
              <a:lnSpc>
                <a:spcPct val="100000"/>
              </a:lnSpc>
              <a:spcBef>
                <a:spcPts val="785"/>
              </a:spcBef>
              <a:tabLst>
                <a:tab pos="354965" algn="l"/>
                <a:tab pos="355600" algn="l"/>
              </a:tabLst>
            </a:pPr>
            <a:r>
              <a:rPr lang="en-US" spc="-5" dirty="0">
                <a:cs typeface="Times New Roman"/>
              </a:rPr>
              <a:t>shock (eosinophils, neutrophils and lymphocytes)</a:t>
            </a:r>
          </a:p>
          <a:p>
            <a:pPr marL="469900" indent="-457200">
              <a:lnSpc>
                <a:spcPct val="100000"/>
              </a:lnSpc>
              <a:spcBef>
                <a:spcPts val="785"/>
              </a:spcBef>
              <a:tabLst>
                <a:tab pos="354965" algn="l"/>
                <a:tab pos="355600" algn="l"/>
              </a:tabLst>
            </a:pPr>
            <a:r>
              <a:rPr lang="en-US" spc="-5" dirty="0">
                <a:cs typeface="Times New Roman"/>
              </a:rPr>
              <a:t>tissue remodeling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273390" y="5992292"/>
            <a:ext cx="38056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err="1">
                <a:solidFill>
                  <a:srgbClr val="000000"/>
                </a:solidFill>
                <a:latin typeface="Arial" panose="020B0604020202020204" pitchFamily="34" charset="0"/>
              </a:rPr>
              <a:t>Busse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 W. &amp; </a:t>
            </a:r>
            <a:r>
              <a:rPr lang="en-US" sz="1000" dirty="0" err="1">
                <a:solidFill>
                  <a:srgbClr val="000000"/>
                </a:solidFill>
                <a:latin typeface="Arial" panose="020B0604020202020204" pitchFamily="34" charset="0"/>
              </a:rPr>
              <a:t>Lemanske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 R: N. Engl. J. Med. 2001;344(5):350-362</a:t>
            </a:r>
            <a:endParaRPr lang="en-US" sz="1000" dirty="0"/>
          </a:p>
        </p:txBody>
      </p:sp>
      <p:pic>
        <p:nvPicPr>
          <p:cNvPr id="3074" name="Picture 2" descr="https://sphweb.bumc.bu.edu/otlt/MPH-Modules/PH/RespiratoryHealth/Asthma%20Pathogenesi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199" y="1707749"/>
            <a:ext cx="6211837" cy="426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562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811"/>
    </mc:Choice>
    <mc:Fallback xmlns="">
      <p:transition spd="slow" advTm="21811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48</a:t>
            </a:fld>
            <a:endParaRPr lang="en-US" dirty="0"/>
          </a:p>
        </p:txBody>
      </p:sp>
      <p:sp>
        <p:nvSpPr>
          <p:cNvPr id="5" name="object 2"/>
          <p:cNvSpPr/>
          <p:nvPr/>
        </p:nvSpPr>
        <p:spPr>
          <a:xfrm>
            <a:off x="3751217" y="228600"/>
            <a:ext cx="5324475" cy="64928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5041562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Pathogenesis of allergic bronchial asthma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2065" marR="196850" indent="0">
              <a:lnSpc>
                <a:spcPct val="100000"/>
              </a:lnSpc>
              <a:spcBef>
                <a:spcPts val="95"/>
              </a:spcBef>
              <a:buNone/>
              <a:tabLst>
                <a:tab pos="299720" algn="l"/>
              </a:tabLst>
            </a:pPr>
            <a:r>
              <a:rPr lang="en-US" spc="-10" dirty="0">
                <a:solidFill>
                  <a:srgbClr val="C00000"/>
                </a:solidFill>
                <a:cs typeface="Times New Roman"/>
              </a:rPr>
              <a:t>Airway wall remodeling:</a:t>
            </a:r>
          </a:p>
          <a:p>
            <a:pPr marL="469265" marR="196850" indent="-457200">
              <a:lnSpc>
                <a:spcPct val="100000"/>
              </a:lnSpc>
              <a:spcBef>
                <a:spcPts val="95"/>
              </a:spcBef>
              <a:tabLst>
                <a:tab pos="299720" algn="l"/>
              </a:tabLst>
            </a:pPr>
            <a:r>
              <a:rPr lang="en-US" spc="-10" dirty="0">
                <a:cs typeface="Times New Roman"/>
              </a:rPr>
              <a:t>damage to the ciliated epithelium of the respiratory tract</a:t>
            </a:r>
          </a:p>
          <a:p>
            <a:pPr marL="469265" marR="196850" indent="-457200">
              <a:lnSpc>
                <a:spcPct val="100000"/>
              </a:lnSpc>
              <a:spcBef>
                <a:spcPts val="95"/>
              </a:spcBef>
              <a:tabLst>
                <a:tab pos="299720" algn="l"/>
              </a:tabLst>
            </a:pPr>
            <a:r>
              <a:rPr lang="en-US" spc="-10" dirty="0">
                <a:cs typeface="Times New Roman"/>
              </a:rPr>
              <a:t>swelling of the wall</a:t>
            </a:r>
          </a:p>
          <a:p>
            <a:pPr marL="469265" marR="196850" indent="-457200">
              <a:lnSpc>
                <a:spcPct val="100000"/>
              </a:lnSpc>
              <a:spcBef>
                <a:spcPts val="95"/>
              </a:spcBef>
              <a:tabLst>
                <a:tab pos="299720" algn="l"/>
              </a:tabLst>
            </a:pPr>
            <a:r>
              <a:rPr lang="en-US" spc="-10" dirty="0">
                <a:cs typeface="Times New Roman"/>
              </a:rPr>
              <a:t>stimulation of fibroblast proliferation</a:t>
            </a:r>
          </a:p>
          <a:p>
            <a:pPr marL="469265" marR="196850" indent="-457200">
              <a:lnSpc>
                <a:spcPct val="100000"/>
              </a:lnSpc>
              <a:spcBef>
                <a:spcPts val="95"/>
              </a:spcBef>
              <a:tabLst>
                <a:tab pos="299720" algn="l"/>
              </a:tabLst>
            </a:pPr>
            <a:r>
              <a:rPr lang="en-US" spc="-10" dirty="0">
                <a:cs typeface="Times New Roman"/>
              </a:rPr>
              <a:t>deposition of collagen in the basement membrane</a:t>
            </a:r>
          </a:p>
          <a:p>
            <a:pPr marL="469265" marR="196850" indent="-457200">
              <a:lnSpc>
                <a:spcPct val="100000"/>
              </a:lnSpc>
              <a:spcBef>
                <a:spcPts val="95"/>
              </a:spcBef>
              <a:tabLst>
                <a:tab pos="299720" algn="l"/>
              </a:tabLst>
            </a:pPr>
            <a:r>
              <a:rPr lang="en-US" spc="-10" dirty="0">
                <a:cs typeface="Times New Roman"/>
              </a:rPr>
              <a:t>hypertrophy of smooth muscle cells</a:t>
            </a:r>
          </a:p>
          <a:p>
            <a:pPr marL="469265" marR="196850" indent="-457200">
              <a:lnSpc>
                <a:spcPct val="100000"/>
              </a:lnSpc>
              <a:spcBef>
                <a:spcPts val="95"/>
              </a:spcBef>
              <a:tabLst>
                <a:tab pos="299720" algn="l"/>
              </a:tabLst>
            </a:pPr>
            <a:r>
              <a:rPr lang="en-US" spc="-10" dirty="0">
                <a:cs typeface="Times New Roman"/>
              </a:rPr>
              <a:t>goblet cell hyperplasia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57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163"/>
    </mc:Choice>
    <mc:Fallback xmlns="">
      <p:transition spd="slow" advTm="27163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Respiratory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7321731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conducting airways - a passage for the movement of air</a:t>
            </a:r>
          </a:p>
          <a:p>
            <a:pPr marL="0" indent="0">
              <a:buNone/>
            </a:pPr>
            <a:r>
              <a:rPr lang="sr-Latn-RS" dirty="0"/>
              <a:t>-</a:t>
            </a:r>
            <a:r>
              <a:rPr lang="en-US" dirty="0"/>
              <a:t>acinus (functional unit of the lung)</a:t>
            </a:r>
          </a:p>
          <a:p>
            <a:pPr marL="0" indent="0">
              <a:buNone/>
            </a:pPr>
            <a:r>
              <a:rPr lang="sr-Latn-RS" dirty="0"/>
              <a:t>- </a:t>
            </a:r>
            <a:r>
              <a:rPr lang="en-US" dirty="0"/>
              <a:t>respiratory zone (1.2 m2)</a:t>
            </a:r>
          </a:p>
          <a:p>
            <a:r>
              <a:rPr lang="en-US" dirty="0"/>
              <a:t>pulmonary circulation</a:t>
            </a:r>
          </a:p>
          <a:p>
            <a:pPr marL="0" indent="0">
              <a:buNone/>
            </a:pPr>
            <a:r>
              <a:rPr lang="en-US" dirty="0"/>
              <a:t>- capillaries are an integral part of the alveolar wall (70 m2)</a:t>
            </a:r>
          </a:p>
          <a:p>
            <a:pPr marL="0" indent="0">
              <a:buNone/>
            </a:pPr>
            <a:r>
              <a:rPr lang="en-US" dirty="0"/>
              <a:t>- pulmonary circulation (smaller volume, lower pressure, lower resistance and thinner muscle layer compared to systemic circulation)</a:t>
            </a:r>
          </a:p>
        </p:txBody>
      </p:sp>
      <p:pic>
        <p:nvPicPr>
          <p:cNvPr id="3074" name="Picture 2" descr="Kardio vaskularni siste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1878" y="1994262"/>
            <a:ext cx="4145898" cy="3481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35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998"/>
    </mc:Choice>
    <mc:Fallback xmlns="">
      <p:transition spd="slow" advTm="55998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nature.com/nri/journal/v2/n2/images/nri725-f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8066" y="-144462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Arrow Connector 9"/>
          <p:cNvCxnSpPr>
            <a:cxnSpLocks/>
          </p:cNvCxnSpPr>
          <p:nvPr/>
        </p:nvCxnSpPr>
        <p:spPr>
          <a:xfrm rot="16200000" flipV="1">
            <a:off x="5045075" y="1720850"/>
            <a:ext cx="215900" cy="3175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086350" y="609600"/>
            <a:ext cx="1008062" cy="3603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sr-Cyrl-RS" sz="1200" b="1" dirty="0">
                <a:solidFill>
                  <a:schemeClr val="tx1"/>
                </a:solidFill>
                <a:latin typeface="Palatino Linotype" pitchFamily="18" charset="0"/>
              </a:rPr>
              <a:t>пехарасте ћелије</a:t>
            </a:r>
            <a:endParaRPr lang="en-US" sz="12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679575" y="1268413"/>
            <a:ext cx="79216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sr-Cyrl-RS" sz="1200" b="1" dirty="0">
                <a:solidFill>
                  <a:schemeClr val="tx1"/>
                </a:solidFill>
                <a:latin typeface="Palatino Linotype" pitchFamily="18" charset="0"/>
              </a:rPr>
              <a:t>алерген</a:t>
            </a:r>
            <a:endParaRPr lang="en-US" sz="12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471738" y="1844675"/>
            <a:ext cx="496887" cy="136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2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 rot="16200000" flipV="1">
            <a:off x="8501063" y="1792288"/>
            <a:ext cx="215900" cy="3175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5314950" y="990600"/>
            <a:ext cx="0" cy="228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781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055"/>
    </mc:Choice>
    <mc:Fallback xmlns="">
      <p:transition spd="slow" advTm="74055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738221" y="2368731"/>
            <a:ext cx="8964613" cy="3695130"/>
            <a:chOff x="179387" y="2133600"/>
            <a:chExt cx="8964613" cy="3695130"/>
          </a:xfrm>
        </p:grpSpPr>
        <p:sp>
          <p:nvSpPr>
            <p:cNvPr id="4" name="object 2"/>
            <p:cNvSpPr txBox="1"/>
            <p:nvPr/>
          </p:nvSpPr>
          <p:spPr>
            <a:xfrm>
              <a:off x="250825" y="2167001"/>
              <a:ext cx="1882775" cy="1146468"/>
            </a:xfrm>
            <a:prstGeom prst="rect">
              <a:avLst/>
            </a:prstGeom>
            <a:solidFill>
              <a:srgbClr val="DCE6F1"/>
            </a:solidFill>
          </p:spPr>
          <p:txBody>
            <a:bodyPr vert="horz" wrap="square" lIns="0" tIns="38100" rIns="0" bIns="0" rtlCol="0">
              <a:spAutoFit/>
            </a:bodyPr>
            <a:lstStyle/>
            <a:p>
              <a:pPr marL="91440" marR="144780">
                <a:lnSpc>
                  <a:spcPct val="100000"/>
                </a:lnSpc>
                <a:spcBef>
                  <a:spcPts val="300"/>
                </a:spcBef>
              </a:pPr>
              <a:r>
                <a:rPr lang="en-US" b="1" spc="-10">
                  <a:latin typeface="Times New Roman"/>
                  <a:cs typeface="Times New Roman"/>
                </a:rPr>
                <a:t>Increasing the number of smooth muscle fibers</a:t>
              </a:r>
              <a:endParaRPr sz="1800" dirty="0">
                <a:latin typeface="Times New Roman"/>
                <a:cs typeface="Times New Roman"/>
              </a:endParaRPr>
            </a:p>
          </p:txBody>
        </p:sp>
        <p:sp>
          <p:nvSpPr>
            <p:cNvPr id="5" name="object 3"/>
            <p:cNvSpPr/>
            <p:nvPr/>
          </p:nvSpPr>
          <p:spPr>
            <a:xfrm>
              <a:off x="2286000" y="2133600"/>
              <a:ext cx="1752600" cy="923925"/>
            </a:xfrm>
            <a:custGeom>
              <a:avLst/>
              <a:gdLst/>
              <a:ahLst/>
              <a:cxnLst/>
              <a:rect l="l" t="t" r="r" b="b"/>
              <a:pathLst>
                <a:path w="1752600" h="923925">
                  <a:moveTo>
                    <a:pt x="1752600" y="0"/>
                  </a:moveTo>
                  <a:lnTo>
                    <a:pt x="0" y="0"/>
                  </a:lnTo>
                  <a:lnTo>
                    <a:pt x="0" y="923925"/>
                  </a:lnTo>
                  <a:lnTo>
                    <a:pt x="1752600" y="923925"/>
                  </a:lnTo>
                  <a:lnTo>
                    <a:pt x="1752600" y="0"/>
                  </a:lnTo>
                  <a:close/>
                </a:path>
              </a:pathLst>
            </a:custGeom>
            <a:solidFill>
              <a:srgbClr val="DDD9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4"/>
            <p:cNvSpPr txBox="1"/>
            <p:nvPr/>
          </p:nvSpPr>
          <p:spPr>
            <a:xfrm>
              <a:off x="2364994" y="2159330"/>
              <a:ext cx="1397635" cy="112082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>
                <a:lnSpc>
                  <a:spcPct val="100000"/>
                </a:lnSpc>
                <a:spcBef>
                  <a:spcPts val="100"/>
                </a:spcBef>
              </a:pPr>
              <a:r>
                <a:rPr lang="en-US" b="1" spc="-10">
                  <a:latin typeface="Times New Roman"/>
                  <a:cs typeface="Times New Roman"/>
                </a:rPr>
                <a:t>Increased number of mucous glands</a:t>
              </a:r>
              <a:endParaRPr sz="1800" dirty="0">
                <a:latin typeface="Times New Roman"/>
                <a:cs typeface="Times New Roman"/>
              </a:endParaRPr>
            </a:p>
          </p:txBody>
        </p:sp>
        <p:sp>
          <p:nvSpPr>
            <p:cNvPr id="7" name="object 5"/>
            <p:cNvSpPr/>
            <p:nvPr/>
          </p:nvSpPr>
          <p:spPr>
            <a:xfrm>
              <a:off x="4114800" y="2133600"/>
              <a:ext cx="1891030" cy="923925"/>
            </a:xfrm>
            <a:custGeom>
              <a:avLst/>
              <a:gdLst/>
              <a:ahLst/>
              <a:cxnLst/>
              <a:rect l="l" t="t" r="r" b="b"/>
              <a:pathLst>
                <a:path w="1891029" h="923925">
                  <a:moveTo>
                    <a:pt x="1890776" y="0"/>
                  </a:moveTo>
                  <a:lnTo>
                    <a:pt x="0" y="0"/>
                  </a:lnTo>
                  <a:lnTo>
                    <a:pt x="0" y="923925"/>
                  </a:lnTo>
                  <a:lnTo>
                    <a:pt x="1890776" y="923925"/>
                  </a:lnTo>
                  <a:lnTo>
                    <a:pt x="1890776" y="0"/>
                  </a:lnTo>
                  <a:close/>
                </a:path>
              </a:pathLst>
            </a:custGeom>
            <a:solidFill>
              <a:srgbClr val="F1DC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6"/>
            <p:cNvSpPr txBox="1"/>
            <p:nvPr/>
          </p:nvSpPr>
          <p:spPr>
            <a:xfrm>
              <a:off x="4194175" y="2159330"/>
              <a:ext cx="1668780" cy="848994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>
                <a:lnSpc>
                  <a:spcPct val="100000"/>
                </a:lnSpc>
                <a:spcBef>
                  <a:spcPts val="100"/>
                </a:spcBef>
              </a:pPr>
              <a:r>
                <a:rPr lang="en-US" b="1" spc="-5">
                  <a:latin typeface="Times New Roman"/>
                  <a:cs typeface="Times New Roman"/>
                </a:rPr>
                <a:t>Accumulation of inflammatory cells</a:t>
              </a:r>
              <a:endParaRPr sz="1800" dirty="0">
                <a:latin typeface="Times New Roman"/>
                <a:cs typeface="Times New Roman"/>
              </a:endParaRPr>
            </a:p>
          </p:txBody>
        </p:sp>
        <p:sp>
          <p:nvSpPr>
            <p:cNvPr id="9" name="object 7"/>
            <p:cNvSpPr txBox="1"/>
            <p:nvPr/>
          </p:nvSpPr>
          <p:spPr>
            <a:xfrm>
              <a:off x="6096000" y="2133600"/>
              <a:ext cx="1584325" cy="870110"/>
            </a:xfrm>
            <a:prstGeom prst="rect">
              <a:avLst/>
            </a:prstGeom>
            <a:solidFill>
              <a:srgbClr val="E6DFEB"/>
            </a:solidFill>
          </p:spPr>
          <p:txBody>
            <a:bodyPr vert="horz" wrap="square" lIns="0" tIns="38735" rIns="0" bIns="0" rtlCol="0">
              <a:spAutoFit/>
            </a:bodyPr>
            <a:lstStyle/>
            <a:p>
              <a:pPr marL="92075" marR="211454" algn="just">
                <a:lnSpc>
                  <a:spcPct val="100000"/>
                </a:lnSpc>
                <a:spcBef>
                  <a:spcPts val="305"/>
                </a:spcBef>
              </a:pPr>
              <a:r>
                <a:rPr lang="en-US" b="1">
                  <a:latin typeface="Times New Roman"/>
                  <a:cs typeface="Times New Roman"/>
                </a:rPr>
                <a:t>Release of fibrogenic factors</a:t>
              </a:r>
              <a:endParaRPr sz="1800" dirty="0">
                <a:latin typeface="Times New Roman"/>
                <a:cs typeface="Times New Roman"/>
              </a:endParaRPr>
            </a:p>
          </p:txBody>
        </p:sp>
        <p:sp>
          <p:nvSpPr>
            <p:cNvPr id="10" name="object 8"/>
            <p:cNvSpPr txBox="1"/>
            <p:nvPr/>
          </p:nvSpPr>
          <p:spPr>
            <a:xfrm>
              <a:off x="7740650" y="2270188"/>
              <a:ext cx="1355725" cy="908582"/>
            </a:xfrm>
            <a:prstGeom prst="rect">
              <a:avLst/>
            </a:prstGeom>
            <a:solidFill>
              <a:srgbClr val="FCEADA"/>
            </a:solidFill>
          </p:spPr>
          <p:txBody>
            <a:bodyPr vert="horz" wrap="square" lIns="0" tIns="38735" rIns="0" bIns="0" rtlCol="0">
              <a:spAutoFit/>
            </a:bodyPr>
            <a:lstStyle/>
            <a:p>
              <a:pPr marL="92075">
                <a:lnSpc>
                  <a:spcPct val="100000"/>
                </a:lnSpc>
                <a:spcBef>
                  <a:spcPts val="305"/>
                </a:spcBef>
              </a:pPr>
              <a:r>
                <a:rPr lang="en-US" b="1" spc="-5">
                  <a:latin typeface="Times New Roman"/>
                  <a:cs typeface="Times New Roman"/>
                </a:rPr>
                <a:t>Decomposition
elastin</a:t>
              </a:r>
              <a:endParaRPr sz="1800" dirty="0">
                <a:latin typeface="Times New Roman"/>
                <a:cs typeface="Times New Roman"/>
              </a:endParaRPr>
            </a:p>
          </p:txBody>
        </p:sp>
        <p:sp>
          <p:nvSpPr>
            <p:cNvPr id="11" name="object 9"/>
            <p:cNvSpPr txBox="1"/>
            <p:nvPr/>
          </p:nvSpPr>
          <p:spPr>
            <a:xfrm>
              <a:off x="179387" y="4221226"/>
              <a:ext cx="2037080" cy="1224053"/>
            </a:xfrm>
            <a:prstGeom prst="rect">
              <a:avLst/>
            </a:prstGeom>
            <a:solidFill>
              <a:srgbClr val="DCE6F1"/>
            </a:solidFill>
          </p:spPr>
          <p:txBody>
            <a:bodyPr vert="horz" wrap="square" lIns="0" tIns="38735" rIns="0" bIns="0" rtlCol="0">
              <a:spAutoFit/>
            </a:bodyPr>
            <a:lstStyle/>
            <a:p>
              <a:pPr marL="91440">
                <a:lnSpc>
                  <a:spcPct val="100000"/>
                </a:lnSpc>
                <a:spcBef>
                  <a:spcPts val="305"/>
                </a:spcBef>
              </a:pPr>
              <a:r>
                <a:rPr lang="en-US" spc="-10">
                  <a:latin typeface="Times New Roman"/>
                  <a:cs typeface="Times New Roman"/>
                </a:rPr>
                <a:t>Serious
bronchospasm during
exacerbations</a:t>
              </a:r>
              <a:endParaRPr sz="1800" dirty="0">
                <a:latin typeface="Times New Roman"/>
                <a:cs typeface="Times New Roman"/>
              </a:endParaRPr>
            </a:p>
          </p:txBody>
        </p:sp>
        <p:sp>
          <p:nvSpPr>
            <p:cNvPr id="12" name="object 10"/>
            <p:cNvSpPr/>
            <p:nvPr/>
          </p:nvSpPr>
          <p:spPr>
            <a:xfrm>
              <a:off x="2392426" y="4221226"/>
              <a:ext cx="2035175" cy="1200150"/>
            </a:xfrm>
            <a:custGeom>
              <a:avLst/>
              <a:gdLst/>
              <a:ahLst/>
              <a:cxnLst/>
              <a:rect l="l" t="t" r="r" b="b"/>
              <a:pathLst>
                <a:path w="2035175" h="1200150">
                  <a:moveTo>
                    <a:pt x="2035175" y="0"/>
                  </a:moveTo>
                  <a:lnTo>
                    <a:pt x="0" y="0"/>
                  </a:lnTo>
                  <a:lnTo>
                    <a:pt x="0" y="1200150"/>
                  </a:lnTo>
                  <a:lnTo>
                    <a:pt x="2035175" y="1200150"/>
                  </a:lnTo>
                  <a:lnTo>
                    <a:pt x="2035175" y="0"/>
                  </a:lnTo>
                  <a:close/>
                </a:path>
              </a:pathLst>
            </a:custGeom>
            <a:solidFill>
              <a:srgbClr val="DDD9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1"/>
            <p:cNvSpPr txBox="1"/>
            <p:nvPr/>
          </p:nvSpPr>
          <p:spPr>
            <a:xfrm>
              <a:off x="2471420" y="4247515"/>
              <a:ext cx="1715135" cy="11464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pc="-5">
                  <a:latin typeface="Times New Roman"/>
                  <a:cs typeface="Times New Roman"/>
                </a:rPr>
                <a:t>Increased
Mucus secretion during
exacerbations</a:t>
              </a:r>
              <a:endParaRPr sz="1800" dirty="0">
                <a:latin typeface="Times New Roman"/>
                <a:cs typeface="Times New Roman"/>
              </a:endParaRPr>
            </a:p>
          </p:txBody>
        </p:sp>
        <p:sp>
          <p:nvSpPr>
            <p:cNvPr id="14" name="object 12"/>
            <p:cNvSpPr/>
            <p:nvPr/>
          </p:nvSpPr>
          <p:spPr>
            <a:xfrm>
              <a:off x="4495800" y="4313237"/>
              <a:ext cx="1524000" cy="370205"/>
            </a:xfrm>
            <a:custGeom>
              <a:avLst/>
              <a:gdLst/>
              <a:ahLst/>
              <a:cxnLst/>
              <a:rect l="l" t="t" r="r" b="b"/>
              <a:pathLst>
                <a:path w="1524000" h="370204">
                  <a:moveTo>
                    <a:pt x="1524000" y="0"/>
                  </a:moveTo>
                  <a:lnTo>
                    <a:pt x="0" y="0"/>
                  </a:lnTo>
                  <a:lnTo>
                    <a:pt x="0" y="369887"/>
                  </a:lnTo>
                  <a:lnTo>
                    <a:pt x="1524000" y="369887"/>
                  </a:lnTo>
                  <a:lnTo>
                    <a:pt x="1524000" y="0"/>
                  </a:lnTo>
                  <a:close/>
                </a:path>
              </a:pathLst>
            </a:custGeom>
            <a:solidFill>
              <a:srgbClr val="F1DC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3"/>
            <p:cNvSpPr txBox="1"/>
            <p:nvPr/>
          </p:nvSpPr>
          <p:spPr>
            <a:xfrm>
              <a:off x="4575175" y="4339590"/>
              <a:ext cx="1282065" cy="29972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pc="-10">
                  <a:latin typeface="Times New Roman"/>
                  <a:cs typeface="Times New Roman"/>
                </a:rPr>
                <a:t>inflammation</a:t>
              </a:r>
              <a:endParaRPr sz="1800" dirty="0">
                <a:latin typeface="Times New Roman"/>
                <a:cs typeface="Times New Roman"/>
              </a:endParaRPr>
            </a:p>
          </p:txBody>
        </p:sp>
        <p:sp>
          <p:nvSpPr>
            <p:cNvPr id="16" name="object 14"/>
            <p:cNvSpPr/>
            <p:nvPr/>
          </p:nvSpPr>
          <p:spPr>
            <a:xfrm>
              <a:off x="6114415" y="4020022"/>
              <a:ext cx="1447800" cy="1478280"/>
            </a:xfrm>
            <a:custGeom>
              <a:avLst/>
              <a:gdLst/>
              <a:ahLst/>
              <a:cxnLst/>
              <a:rect l="l" t="t" r="r" b="b"/>
              <a:pathLst>
                <a:path w="1447800" h="1478279">
                  <a:moveTo>
                    <a:pt x="1447800" y="0"/>
                  </a:moveTo>
                  <a:lnTo>
                    <a:pt x="0" y="0"/>
                  </a:lnTo>
                  <a:lnTo>
                    <a:pt x="0" y="1478026"/>
                  </a:lnTo>
                  <a:lnTo>
                    <a:pt x="1447800" y="1478026"/>
                  </a:lnTo>
                  <a:lnTo>
                    <a:pt x="1447800" y="0"/>
                  </a:lnTo>
                  <a:close/>
                </a:path>
              </a:pathLst>
            </a:custGeom>
            <a:solidFill>
              <a:srgbClr val="E6DF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5"/>
            <p:cNvSpPr txBox="1"/>
            <p:nvPr/>
          </p:nvSpPr>
          <p:spPr>
            <a:xfrm>
              <a:off x="6175628" y="4141089"/>
              <a:ext cx="1218565" cy="168764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146050" algn="just">
                <a:lnSpc>
                  <a:spcPct val="100000"/>
                </a:lnSpc>
                <a:spcBef>
                  <a:spcPts val="100"/>
                </a:spcBef>
              </a:pPr>
              <a:r>
                <a:rPr lang="en-US" spc="-15">
                  <a:latin typeface="Times New Roman"/>
                  <a:cs typeface="Times New Roman"/>
                </a:rPr>
                <a:t>Deposition of collagen in the basal and epithelial
membranes</a:t>
              </a:r>
              <a:endParaRPr sz="1800" dirty="0">
                <a:latin typeface="Times New Roman"/>
                <a:cs typeface="Times New Roman"/>
              </a:endParaRPr>
            </a:p>
          </p:txBody>
        </p:sp>
        <p:sp>
          <p:nvSpPr>
            <p:cNvPr id="18" name="object 16"/>
            <p:cNvSpPr/>
            <p:nvPr/>
          </p:nvSpPr>
          <p:spPr>
            <a:xfrm>
              <a:off x="7620000" y="4168775"/>
              <a:ext cx="1524000" cy="923925"/>
            </a:xfrm>
            <a:custGeom>
              <a:avLst/>
              <a:gdLst/>
              <a:ahLst/>
              <a:cxnLst/>
              <a:rect l="l" t="t" r="r" b="b"/>
              <a:pathLst>
                <a:path w="1524000" h="923925">
                  <a:moveTo>
                    <a:pt x="1524000" y="0"/>
                  </a:moveTo>
                  <a:lnTo>
                    <a:pt x="0" y="0"/>
                  </a:lnTo>
                  <a:lnTo>
                    <a:pt x="0" y="923925"/>
                  </a:lnTo>
                  <a:lnTo>
                    <a:pt x="1524000" y="923925"/>
                  </a:lnTo>
                  <a:lnTo>
                    <a:pt x="1524000" y="0"/>
                  </a:lnTo>
                  <a:close/>
                </a:path>
              </a:pathLst>
            </a:custGeom>
            <a:solidFill>
              <a:srgbClr val="FC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7"/>
            <p:cNvSpPr txBox="1"/>
            <p:nvPr/>
          </p:nvSpPr>
          <p:spPr>
            <a:xfrm>
              <a:off x="7700009" y="4195064"/>
              <a:ext cx="1362075" cy="84836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pc="-5">
                  <a:latin typeface="Times New Roman"/>
                  <a:cs typeface="Times New Roman"/>
                </a:rPr>
                <a:t>Reduce
Elasticity of the airway</a:t>
              </a:r>
              <a:endParaRPr lang="en-US" sz="1800" dirty="0">
                <a:latin typeface="Times New Roman"/>
                <a:cs typeface="Times New Roman"/>
              </a:endParaRPr>
            </a:p>
          </p:txBody>
        </p:sp>
        <p:sp>
          <p:nvSpPr>
            <p:cNvPr id="20" name="object 19"/>
            <p:cNvSpPr/>
            <p:nvPr/>
          </p:nvSpPr>
          <p:spPr>
            <a:xfrm>
              <a:off x="676275" y="3352800"/>
              <a:ext cx="171450" cy="838200"/>
            </a:xfrm>
            <a:custGeom>
              <a:avLst/>
              <a:gdLst/>
              <a:ahLst/>
              <a:cxnLst/>
              <a:rect l="l" t="t" r="r" b="b"/>
              <a:pathLst>
                <a:path w="171450" h="838200">
                  <a:moveTo>
                    <a:pt x="57150" y="666750"/>
                  </a:moveTo>
                  <a:lnTo>
                    <a:pt x="0" y="666750"/>
                  </a:lnTo>
                  <a:lnTo>
                    <a:pt x="85725" y="838200"/>
                  </a:lnTo>
                  <a:lnTo>
                    <a:pt x="157162" y="695325"/>
                  </a:lnTo>
                  <a:lnTo>
                    <a:pt x="57150" y="695325"/>
                  </a:lnTo>
                  <a:lnTo>
                    <a:pt x="57150" y="666750"/>
                  </a:lnTo>
                  <a:close/>
                </a:path>
                <a:path w="171450" h="838200">
                  <a:moveTo>
                    <a:pt x="114300" y="0"/>
                  </a:moveTo>
                  <a:lnTo>
                    <a:pt x="57150" y="0"/>
                  </a:lnTo>
                  <a:lnTo>
                    <a:pt x="57150" y="695325"/>
                  </a:lnTo>
                  <a:lnTo>
                    <a:pt x="114300" y="695325"/>
                  </a:lnTo>
                  <a:lnTo>
                    <a:pt x="114300" y="0"/>
                  </a:lnTo>
                  <a:close/>
                </a:path>
                <a:path w="171450" h="838200">
                  <a:moveTo>
                    <a:pt x="171450" y="666750"/>
                  </a:moveTo>
                  <a:lnTo>
                    <a:pt x="114300" y="666750"/>
                  </a:lnTo>
                  <a:lnTo>
                    <a:pt x="114300" y="695325"/>
                  </a:lnTo>
                  <a:lnTo>
                    <a:pt x="157162" y="695325"/>
                  </a:lnTo>
                  <a:lnTo>
                    <a:pt x="171450" y="666750"/>
                  </a:lnTo>
                  <a:close/>
                </a:path>
              </a:pathLst>
            </a:custGeom>
            <a:solidFill>
              <a:srgbClr val="1F48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0"/>
            <p:cNvSpPr/>
            <p:nvPr/>
          </p:nvSpPr>
          <p:spPr>
            <a:xfrm>
              <a:off x="3117342" y="3047873"/>
              <a:ext cx="171450" cy="1173480"/>
            </a:xfrm>
            <a:custGeom>
              <a:avLst/>
              <a:gdLst/>
              <a:ahLst/>
              <a:cxnLst/>
              <a:rect l="l" t="t" r="r" b="b"/>
              <a:pathLst>
                <a:path w="171450" h="1173479">
                  <a:moveTo>
                    <a:pt x="57199" y="1001902"/>
                  </a:moveTo>
                  <a:lnTo>
                    <a:pt x="0" y="1002029"/>
                  </a:lnTo>
                  <a:lnTo>
                    <a:pt x="86232" y="1173226"/>
                  </a:lnTo>
                  <a:lnTo>
                    <a:pt x="157131" y="1030477"/>
                  </a:lnTo>
                  <a:lnTo>
                    <a:pt x="57276" y="1030477"/>
                  </a:lnTo>
                  <a:lnTo>
                    <a:pt x="57199" y="1001902"/>
                  </a:lnTo>
                  <a:close/>
                </a:path>
                <a:path w="171450" h="1173479">
                  <a:moveTo>
                    <a:pt x="171449" y="1001649"/>
                  </a:moveTo>
                  <a:lnTo>
                    <a:pt x="57199" y="1001902"/>
                  </a:lnTo>
                  <a:lnTo>
                    <a:pt x="57276" y="1030477"/>
                  </a:lnTo>
                  <a:lnTo>
                    <a:pt x="114426" y="1030351"/>
                  </a:lnTo>
                  <a:lnTo>
                    <a:pt x="114349" y="1001775"/>
                  </a:lnTo>
                  <a:lnTo>
                    <a:pt x="171386" y="1001775"/>
                  </a:lnTo>
                  <a:close/>
                </a:path>
                <a:path w="171450" h="1173479">
                  <a:moveTo>
                    <a:pt x="171386" y="1001775"/>
                  </a:moveTo>
                  <a:lnTo>
                    <a:pt x="114349" y="1001775"/>
                  </a:lnTo>
                  <a:lnTo>
                    <a:pt x="114426" y="1030351"/>
                  </a:lnTo>
                  <a:lnTo>
                    <a:pt x="57276" y="1030477"/>
                  </a:lnTo>
                  <a:lnTo>
                    <a:pt x="157131" y="1030477"/>
                  </a:lnTo>
                  <a:lnTo>
                    <a:pt x="171386" y="1001775"/>
                  </a:lnTo>
                  <a:close/>
                </a:path>
                <a:path w="171450" h="1173479">
                  <a:moveTo>
                    <a:pt x="111632" y="0"/>
                  </a:moveTo>
                  <a:lnTo>
                    <a:pt x="54482" y="253"/>
                  </a:lnTo>
                  <a:lnTo>
                    <a:pt x="57199" y="1001902"/>
                  </a:lnTo>
                  <a:lnTo>
                    <a:pt x="114349" y="1001775"/>
                  </a:lnTo>
                  <a:lnTo>
                    <a:pt x="111632" y="0"/>
                  </a:lnTo>
                  <a:close/>
                </a:path>
              </a:pathLst>
            </a:custGeom>
            <a:solidFill>
              <a:srgbClr val="1F48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1"/>
            <p:cNvSpPr/>
            <p:nvPr/>
          </p:nvSpPr>
          <p:spPr>
            <a:xfrm>
              <a:off x="5019675" y="3048000"/>
              <a:ext cx="171450" cy="1295400"/>
            </a:xfrm>
            <a:custGeom>
              <a:avLst/>
              <a:gdLst/>
              <a:ahLst/>
              <a:cxnLst/>
              <a:rect l="l" t="t" r="r" b="b"/>
              <a:pathLst>
                <a:path w="171450" h="1295400">
                  <a:moveTo>
                    <a:pt x="57150" y="1123950"/>
                  </a:moveTo>
                  <a:lnTo>
                    <a:pt x="0" y="1123950"/>
                  </a:lnTo>
                  <a:lnTo>
                    <a:pt x="85725" y="1295400"/>
                  </a:lnTo>
                  <a:lnTo>
                    <a:pt x="157162" y="1152525"/>
                  </a:lnTo>
                  <a:lnTo>
                    <a:pt x="57150" y="1152525"/>
                  </a:lnTo>
                  <a:lnTo>
                    <a:pt x="57150" y="1123950"/>
                  </a:lnTo>
                  <a:close/>
                </a:path>
                <a:path w="171450" h="1295400">
                  <a:moveTo>
                    <a:pt x="114300" y="0"/>
                  </a:moveTo>
                  <a:lnTo>
                    <a:pt x="57150" y="0"/>
                  </a:lnTo>
                  <a:lnTo>
                    <a:pt x="57150" y="1152525"/>
                  </a:lnTo>
                  <a:lnTo>
                    <a:pt x="114300" y="1152525"/>
                  </a:lnTo>
                  <a:lnTo>
                    <a:pt x="114300" y="0"/>
                  </a:lnTo>
                  <a:close/>
                </a:path>
                <a:path w="171450" h="1295400">
                  <a:moveTo>
                    <a:pt x="171450" y="1123950"/>
                  </a:moveTo>
                  <a:lnTo>
                    <a:pt x="114300" y="1123950"/>
                  </a:lnTo>
                  <a:lnTo>
                    <a:pt x="114300" y="1152525"/>
                  </a:lnTo>
                  <a:lnTo>
                    <a:pt x="157162" y="1152525"/>
                  </a:lnTo>
                  <a:lnTo>
                    <a:pt x="171450" y="1123950"/>
                  </a:lnTo>
                  <a:close/>
                </a:path>
              </a:pathLst>
            </a:custGeom>
            <a:solidFill>
              <a:srgbClr val="1F48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2"/>
            <p:cNvSpPr/>
            <p:nvPr/>
          </p:nvSpPr>
          <p:spPr>
            <a:xfrm>
              <a:off x="6696075" y="3124200"/>
              <a:ext cx="171450" cy="990600"/>
            </a:xfrm>
            <a:custGeom>
              <a:avLst/>
              <a:gdLst/>
              <a:ahLst/>
              <a:cxnLst/>
              <a:rect l="l" t="t" r="r" b="b"/>
              <a:pathLst>
                <a:path w="171450" h="990600">
                  <a:moveTo>
                    <a:pt x="57150" y="819150"/>
                  </a:moveTo>
                  <a:lnTo>
                    <a:pt x="0" y="819150"/>
                  </a:lnTo>
                  <a:lnTo>
                    <a:pt x="85725" y="990600"/>
                  </a:lnTo>
                  <a:lnTo>
                    <a:pt x="157162" y="847725"/>
                  </a:lnTo>
                  <a:lnTo>
                    <a:pt x="57150" y="847725"/>
                  </a:lnTo>
                  <a:lnTo>
                    <a:pt x="57150" y="819150"/>
                  </a:lnTo>
                  <a:close/>
                </a:path>
                <a:path w="171450" h="990600">
                  <a:moveTo>
                    <a:pt x="114300" y="0"/>
                  </a:moveTo>
                  <a:lnTo>
                    <a:pt x="57150" y="0"/>
                  </a:lnTo>
                  <a:lnTo>
                    <a:pt x="57150" y="847725"/>
                  </a:lnTo>
                  <a:lnTo>
                    <a:pt x="114300" y="847725"/>
                  </a:lnTo>
                  <a:lnTo>
                    <a:pt x="114300" y="0"/>
                  </a:lnTo>
                  <a:close/>
                </a:path>
                <a:path w="171450" h="990600">
                  <a:moveTo>
                    <a:pt x="171450" y="819150"/>
                  </a:moveTo>
                  <a:lnTo>
                    <a:pt x="114300" y="819150"/>
                  </a:lnTo>
                  <a:lnTo>
                    <a:pt x="114300" y="847725"/>
                  </a:lnTo>
                  <a:lnTo>
                    <a:pt x="157162" y="847725"/>
                  </a:lnTo>
                  <a:lnTo>
                    <a:pt x="171450" y="819150"/>
                  </a:lnTo>
                  <a:close/>
                </a:path>
              </a:pathLst>
            </a:custGeom>
            <a:solidFill>
              <a:srgbClr val="1F48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3"/>
            <p:cNvSpPr/>
            <p:nvPr/>
          </p:nvSpPr>
          <p:spPr>
            <a:xfrm>
              <a:off x="8158098" y="3068573"/>
              <a:ext cx="171450" cy="1081405"/>
            </a:xfrm>
            <a:custGeom>
              <a:avLst/>
              <a:gdLst/>
              <a:ahLst/>
              <a:cxnLst/>
              <a:rect l="l" t="t" r="r" b="b"/>
              <a:pathLst>
                <a:path w="171450" h="1081404">
                  <a:moveTo>
                    <a:pt x="57150" y="909701"/>
                  </a:moveTo>
                  <a:lnTo>
                    <a:pt x="0" y="909701"/>
                  </a:lnTo>
                  <a:lnTo>
                    <a:pt x="85725" y="1081151"/>
                  </a:lnTo>
                  <a:lnTo>
                    <a:pt x="157162" y="938276"/>
                  </a:lnTo>
                  <a:lnTo>
                    <a:pt x="57150" y="938276"/>
                  </a:lnTo>
                  <a:lnTo>
                    <a:pt x="57150" y="909701"/>
                  </a:lnTo>
                  <a:close/>
                </a:path>
                <a:path w="171450" h="1081404">
                  <a:moveTo>
                    <a:pt x="114300" y="0"/>
                  </a:moveTo>
                  <a:lnTo>
                    <a:pt x="57150" y="0"/>
                  </a:lnTo>
                  <a:lnTo>
                    <a:pt x="57150" y="938276"/>
                  </a:lnTo>
                  <a:lnTo>
                    <a:pt x="114300" y="938276"/>
                  </a:lnTo>
                  <a:lnTo>
                    <a:pt x="114300" y="0"/>
                  </a:lnTo>
                  <a:close/>
                </a:path>
                <a:path w="171450" h="1081404">
                  <a:moveTo>
                    <a:pt x="171450" y="909701"/>
                  </a:moveTo>
                  <a:lnTo>
                    <a:pt x="114300" y="909701"/>
                  </a:lnTo>
                  <a:lnTo>
                    <a:pt x="114300" y="938276"/>
                  </a:lnTo>
                  <a:lnTo>
                    <a:pt x="157162" y="938276"/>
                  </a:lnTo>
                  <a:lnTo>
                    <a:pt x="171450" y="909701"/>
                  </a:lnTo>
                  <a:close/>
                </a:path>
              </a:pathLst>
            </a:custGeom>
            <a:solidFill>
              <a:srgbClr val="1F48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Pathogenesis of allergic bronchial asthma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31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051"/>
    </mc:Choice>
    <mc:Fallback xmlns="">
      <p:transition spd="slow" advTm="34051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Bronchial allergic asthma - therapy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2935" y="1825625"/>
            <a:ext cx="5667375" cy="4351338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2200" dirty="0">
                <a:solidFill>
                  <a:srgbClr val="C00000"/>
                </a:solidFill>
              </a:rPr>
              <a:t>Bronchodilators:</a:t>
            </a:r>
          </a:p>
          <a:p>
            <a:pPr>
              <a:spcBef>
                <a:spcPts val="600"/>
              </a:spcBef>
            </a:pPr>
            <a:r>
              <a:rPr lang="el-GR" sz="2200" dirty="0"/>
              <a:t>β2-</a:t>
            </a:r>
            <a:r>
              <a:rPr lang="en-US" sz="2200" dirty="0"/>
              <a:t>agonists (albuterol..., </a:t>
            </a:r>
            <a:r>
              <a:rPr lang="en-US" sz="2200" dirty="0" err="1"/>
              <a:t>formaterol</a:t>
            </a:r>
            <a:r>
              <a:rPr lang="en-US" sz="2200" dirty="0"/>
              <a:t>...)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muscarinic antagonists (</a:t>
            </a:r>
            <a:r>
              <a:rPr lang="en-US" sz="2200" dirty="0" err="1"/>
              <a:t>ipatropium</a:t>
            </a:r>
            <a:r>
              <a:rPr lang="en-US" sz="2200" dirty="0"/>
              <a:t>)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methylxanthines (theophylline)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Anti-inflammatory drugs: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degranulation inhibitors (cromolyn)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antibodies (anti IL-13; anti CCR3,4,8; anti RANTES/</a:t>
            </a:r>
            <a:r>
              <a:rPr lang="en-US" sz="2200" dirty="0" err="1"/>
              <a:t>eotaxin</a:t>
            </a:r>
            <a:r>
              <a:rPr lang="en-US" sz="2200" dirty="0"/>
              <a:t>... )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corticosteroids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leukotriene modifiers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        - lipoxygenase inhibitors (zileuton)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        - receptor blockers (montelukast</a:t>
            </a:r>
            <a:r>
              <a:rPr lang="en-US" sz="2200" dirty="0">
                <a:solidFill>
                  <a:srgbClr val="C00000"/>
                </a:solidFill>
              </a:rPr>
              <a:t>)</a:t>
            </a:r>
            <a:r>
              <a:rPr lang="sr-Cyrl-RS" sz="2200" dirty="0"/>
              <a:t>    </a:t>
            </a:r>
            <a:endParaRPr lang="en-US" sz="2200" dirty="0"/>
          </a:p>
        </p:txBody>
      </p:sp>
      <p:pic>
        <p:nvPicPr>
          <p:cNvPr id="6146" name="Picture 2" descr="treatment_of_asthma [TUSOM | Pharmwiki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310" y="1825625"/>
            <a:ext cx="552873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127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210"/>
    </mc:Choice>
    <mc:Fallback xmlns="">
      <p:transition spd="slow" advTm="5621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Bronchial allergic asthma - therapy</a:t>
            </a:r>
            <a:endParaRPr lang="en-US" dirty="0"/>
          </a:p>
        </p:txBody>
      </p:sp>
      <p:sp>
        <p:nvSpPr>
          <p:cNvPr id="5" name="object 4"/>
          <p:cNvSpPr/>
          <p:nvPr/>
        </p:nvSpPr>
        <p:spPr>
          <a:xfrm>
            <a:off x="6505575" y="1690688"/>
            <a:ext cx="4251960" cy="48090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8200" y="1825625"/>
            <a:ext cx="5667375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en-US" sz="2200" dirty="0">
                <a:solidFill>
                  <a:srgbClr val="0070C0"/>
                </a:solidFill>
              </a:rPr>
              <a:t>Bronchodilators:</a:t>
            </a:r>
          </a:p>
          <a:p>
            <a:pPr>
              <a:spcBef>
                <a:spcPts val="600"/>
              </a:spcBef>
            </a:pPr>
            <a:r>
              <a:rPr lang="el-GR" sz="2200" dirty="0"/>
              <a:t>β2-</a:t>
            </a:r>
            <a:r>
              <a:rPr lang="en-US" sz="2200" dirty="0"/>
              <a:t>agonists (albuterol..., </a:t>
            </a:r>
            <a:r>
              <a:rPr lang="en-US" sz="2200" dirty="0" err="1"/>
              <a:t>formaterol</a:t>
            </a:r>
            <a:r>
              <a:rPr lang="en-US" sz="2200" dirty="0"/>
              <a:t>...)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muscarinic antagonists (</a:t>
            </a:r>
            <a:r>
              <a:rPr lang="en-US" sz="2200" dirty="0" err="1"/>
              <a:t>ipatropium</a:t>
            </a:r>
            <a:r>
              <a:rPr lang="en-US" sz="2200" dirty="0"/>
              <a:t>)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methylxanthines (theophylline)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200" dirty="0">
                <a:solidFill>
                  <a:srgbClr val="0070C0"/>
                </a:solidFill>
              </a:rPr>
              <a:t>Anti-inflammatory drugs: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degranulation inhibitors (cromolyn)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antibodies (anti IL-13; anti CCR3,4,8; anti RANTES/</a:t>
            </a:r>
            <a:r>
              <a:rPr lang="en-US" sz="2200" dirty="0" err="1"/>
              <a:t>eotaxin</a:t>
            </a:r>
            <a:r>
              <a:rPr lang="en-US" sz="2200" dirty="0"/>
              <a:t>... )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corticosteroids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leukotriene modifiers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200" dirty="0"/>
              <a:t>        - lipoxygenase inhibitors (zileuton)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200" dirty="0"/>
              <a:t>        - receptor blockers (montelukast</a:t>
            </a:r>
            <a:r>
              <a:rPr lang="sr-Cyrl-RS" sz="2200" dirty="0"/>
              <a:t>)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sr-Cyrl-RS" sz="2200" dirty="0"/>
              <a:t>   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68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685"/>
    </mc:Choice>
    <mc:Fallback xmlns="">
      <p:transition spd="slow" advTm="59685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Chronic obstructive pulmonary disease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Includes:</a:t>
            </a:r>
          </a:p>
          <a:p>
            <a:r>
              <a:rPr lang="en-US" dirty="0">
                <a:solidFill>
                  <a:srgbClr val="0070C0"/>
                </a:solidFill>
              </a:rPr>
              <a:t>chronic obstructive bronchitis </a:t>
            </a:r>
            <a:r>
              <a:rPr lang="en-US" dirty="0"/>
              <a:t>(endobronchial obstruction)</a:t>
            </a:r>
          </a:p>
          <a:p>
            <a:r>
              <a:rPr lang="en-US" dirty="0">
                <a:solidFill>
                  <a:srgbClr val="0070C0"/>
                </a:solidFill>
              </a:rPr>
              <a:t>pulmonary emphysema </a:t>
            </a:r>
            <a:r>
              <a:rPr lang="en-US" dirty="0"/>
              <a:t>(</a:t>
            </a:r>
            <a:r>
              <a:rPr lang="en-US" dirty="0" err="1"/>
              <a:t>exobronchial</a:t>
            </a:r>
            <a:r>
              <a:rPr lang="en-US" dirty="0"/>
              <a:t> obstruction)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42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189"/>
    </mc:Choice>
    <mc:Fallback xmlns="">
      <p:transition spd="slow" advTm="13189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Chronic obstructive bronchitis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4860" y="184785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Airway obstruction is characterized by:</a:t>
            </a:r>
          </a:p>
          <a:p>
            <a:r>
              <a:rPr lang="en-US" dirty="0"/>
              <a:t>inflammation of the bronchi with thickening of the mucous membrane</a:t>
            </a:r>
          </a:p>
          <a:p>
            <a:r>
              <a:rPr lang="en-US" dirty="0"/>
              <a:t>hyperplasia of mucous glands</a:t>
            </a:r>
          </a:p>
          <a:p>
            <a:r>
              <a:rPr lang="en-US" dirty="0"/>
              <a:t>mucus accumulation</a:t>
            </a:r>
          </a:p>
          <a:p>
            <a:r>
              <a:rPr lang="en-US" dirty="0"/>
              <a:t>muscle hypertrophy</a:t>
            </a:r>
          </a:p>
          <a:p>
            <a:r>
              <a:rPr lang="en-US" dirty="0"/>
              <a:t>bronchospasm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78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117"/>
    </mc:Choice>
    <mc:Fallback xmlns="">
      <p:transition spd="slow" advTm="18117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Emphysema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Airway obstruction is characterized by:</a:t>
            </a:r>
          </a:p>
          <a:p>
            <a:r>
              <a:rPr lang="en-US" dirty="0"/>
              <a:t>increase in alveolar space and destruction of alveolar walls</a:t>
            </a:r>
          </a:p>
          <a:p>
            <a:r>
              <a:rPr lang="en-US" dirty="0"/>
              <a:t>loss of elasticity with air trapping (</a:t>
            </a:r>
            <a:r>
              <a:rPr lang="en-US" dirty="0">
                <a:solidFill>
                  <a:srgbClr val="0070C0"/>
                </a:solidFill>
              </a:rPr>
              <a:t>lung hyperinflation</a:t>
            </a:r>
            <a:r>
              <a:rPr lang="en-US" dirty="0"/>
              <a:t>)</a:t>
            </a:r>
          </a:p>
          <a:p>
            <a:r>
              <a:rPr lang="en-US" dirty="0" err="1">
                <a:solidFill>
                  <a:srgbClr val="0070C0"/>
                </a:solidFill>
              </a:rPr>
              <a:t>panacinus</a:t>
            </a:r>
            <a:r>
              <a:rPr lang="en-US" dirty="0">
                <a:solidFill>
                  <a:srgbClr val="0070C0"/>
                </a:solidFill>
              </a:rPr>
              <a:t> emphysema </a:t>
            </a:r>
            <a:r>
              <a:rPr lang="en-US" dirty="0"/>
              <a:t>– airways distal to the terminal bronchiole</a:t>
            </a:r>
          </a:p>
          <a:p>
            <a:r>
              <a:rPr lang="en-US" dirty="0" err="1">
                <a:solidFill>
                  <a:srgbClr val="0070C0"/>
                </a:solidFill>
              </a:rPr>
              <a:t>centroacinus</a:t>
            </a:r>
            <a:r>
              <a:rPr lang="en-US" dirty="0">
                <a:solidFill>
                  <a:srgbClr val="0070C0"/>
                </a:solidFill>
              </a:rPr>
              <a:t> emphysema </a:t>
            </a:r>
            <a:r>
              <a:rPr lang="en-US" dirty="0"/>
              <a:t>- it is localized at the level of the respiratory bronchioles in the proximal portion of the acinus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21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173"/>
    </mc:Choice>
    <mc:Fallback xmlns="">
      <p:transition spd="slow" advTm="26173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Chronic obstructive pulmonary disease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Common to both diseases (chronic bronchitis and emphysema) is that:</a:t>
            </a:r>
          </a:p>
          <a:p>
            <a:r>
              <a:rPr lang="en-US" dirty="0"/>
              <a:t>airway obstruction is </a:t>
            </a:r>
            <a:r>
              <a:rPr lang="en-US" dirty="0">
                <a:solidFill>
                  <a:srgbClr val="0070C0"/>
                </a:solidFill>
              </a:rPr>
              <a:t>not completely reversible</a:t>
            </a:r>
          </a:p>
          <a:p>
            <a:r>
              <a:rPr lang="en-US" dirty="0"/>
              <a:t>the reduction in airflow is progressive and associated with an abnormal lung response to noxious particles or gases</a:t>
            </a:r>
          </a:p>
          <a:p>
            <a:r>
              <a:rPr lang="en-US" dirty="0"/>
              <a:t>they are a very common cause of right-sided </a:t>
            </a:r>
            <a:r>
              <a:rPr lang="en-US" dirty="0">
                <a:solidFill>
                  <a:srgbClr val="0070C0"/>
                </a:solidFill>
              </a:rPr>
              <a:t>heart load and work incapacity </a:t>
            </a:r>
            <a:r>
              <a:rPr lang="en-US" dirty="0"/>
              <a:t>due to physical exertion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840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952"/>
    </mc:Choice>
    <mc:Fallback xmlns="">
      <p:transition spd="slow" advTm="23952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Pathophysiology of chronic bronchitis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Chronic bronchitis is defined as mucus hypersecretion and a chronic productive cough lasting at least three months a year, usually in the winter months, for at least two consecutive years</a:t>
            </a:r>
          </a:p>
          <a:p>
            <a:r>
              <a:rPr lang="en-US" dirty="0"/>
              <a:t>inhaled irritants:</a:t>
            </a:r>
          </a:p>
          <a:p>
            <a:r>
              <a:rPr lang="en-US" dirty="0"/>
              <a:t>        - increase the production of mucus</a:t>
            </a:r>
          </a:p>
          <a:p>
            <a:r>
              <a:rPr lang="en-US" dirty="0"/>
              <a:t>        - increase the size and number of mucous glands and mucus cells</a:t>
            </a:r>
          </a:p>
          <a:p>
            <a:r>
              <a:rPr lang="en-US" dirty="0"/>
              <a:t>ciliary function is reduced</a:t>
            </a:r>
          </a:p>
          <a:p>
            <a:r>
              <a:rPr lang="en-US" dirty="0"/>
              <a:t>the defense mechanisms of the lungs are weakened (increased susceptibility to infection)</a:t>
            </a:r>
          </a:p>
          <a:p>
            <a:r>
              <a:rPr lang="en-US" dirty="0"/>
              <a:t>it is characterized by inflammation of the bronchial wall with the accumulation of inflammatory cells</a:t>
            </a:r>
          </a:p>
          <a:p>
            <a:r>
              <a:rPr lang="en-US" dirty="0"/>
              <a:t>hypertrophy of bronchial smooth muscle cells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79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851"/>
    </mc:Choice>
    <mc:Fallback xmlns="">
      <p:transition spd="slow" advTm="38851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Pathophysiology of chronic bronchitis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9705" y="1852258"/>
            <a:ext cx="5510074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rgbClr val="C00000"/>
                </a:solidFill>
              </a:rPr>
              <a:t>mucus plugs and narrowed airways prevent airflow </a:t>
            </a:r>
            <a:r>
              <a:rPr lang="en-US" dirty="0"/>
              <a:t>during expiration and cause air trapping and </a:t>
            </a:r>
            <a:r>
              <a:rPr lang="en-US" dirty="0">
                <a:solidFill>
                  <a:srgbClr val="C00000"/>
                </a:solidFill>
              </a:rPr>
              <a:t>lung hyperinflation</a:t>
            </a:r>
          </a:p>
          <a:p>
            <a:r>
              <a:rPr lang="en-US" dirty="0"/>
              <a:t>a productive cough due to mucus hypersecretion is usually present from the onset of the disease</a:t>
            </a:r>
          </a:p>
          <a:p>
            <a:r>
              <a:rPr lang="en-US" dirty="0">
                <a:solidFill>
                  <a:srgbClr val="C00000"/>
                </a:solidFill>
              </a:rPr>
              <a:t>hypoxemia </a:t>
            </a:r>
            <a:r>
              <a:rPr lang="en-US" dirty="0"/>
              <a:t>first during exertion and then at rest</a:t>
            </a:r>
          </a:p>
          <a:p>
            <a:r>
              <a:rPr lang="en-US" dirty="0">
                <a:solidFill>
                  <a:srgbClr val="C00000"/>
                </a:solidFill>
              </a:rPr>
              <a:t>hypercapnia</a:t>
            </a:r>
          </a:p>
          <a:p>
            <a:r>
              <a:rPr lang="en-US" dirty="0">
                <a:solidFill>
                  <a:srgbClr val="C00000"/>
                </a:solidFill>
              </a:rPr>
              <a:t>respiratory acidosis</a:t>
            </a:r>
          </a:p>
        </p:txBody>
      </p:sp>
      <p:pic>
        <p:nvPicPr>
          <p:cNvPr id="6146" name="Picture 2" descr="Upala bronhij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252" y="2175345"/>
            <a:ext cx="5291231" cy="3705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41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398"/>
    </mc:Choice>
    <mc:Fallback xmlns="">
      <p:transition spd="slow" advTm="22398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Breathing mechanism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the lungs and chest have elastic properties that enable expansion during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inspiration and return</a:t>
            </a:r>
            <a:r>
              <a:rPr lang="en-US" dirty="0"/>
              <a:t> to resting volume during expiration</a:t>
            </a:r>
            <a:endParaRPr lang="sr-Latn-RS" dirty="0"/>
          </a:p>
          <a:p>
            <a:r>
              <a:rPr lang="en-US" dirty="0">
                <a:solidFill>
                  <a:srgbClr val="C00000"/>
                </a:solidFill>
              </a:rPr>
              <a:t>Compliance:</a:t>
            </a:r>
          </a:p>
          <a:p>
            <a:r>
              <a:rPr lang="en-US" dirty="0"/>
              <a:t>is a measure of lung inflation and represents the relative ease with which lung structures can be stretched</a:t>
            </a:r>
          </a:p>
          <a:p>
            <a:r>
              <a:rPr lang="en-US" dirty="0"/>
              <a:t>is the reciprocal of elasticity</a:t>
            </a:r>
          </a:p>
          <a:p>
            <a:r>
              <a:rPr lang="en-US" dirty="0"/>
              <a:t>it is determined by the alveolar surface tension and the elastic forces of the lungs and chest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increased compliance </a:t>
            </a:r>
            <a:r>
              <a:rPr lang="en-US" dirty="0"/>
              <a:t>(emphysema)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reduced compliance </a:t>
            </a:r>
            <a:r>
              <a:rPr lang="en-US" dirty="0"/>
              <a:t>(pneumonia, pulmonary edema, pulmonary fibrosis)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98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662"/>
    </mc:Choice>
    <mc:Fallback xmlns="">
      <p:transition spd="slow" advTm="41662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Pathophysiology of chronic bronchitis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Hypoxemia </a:t>
            </a:r>
            <a:r>
              <a:rPr lang="en-US" dirty="0"/>
              <a:t>leads to:</a:t>
            </a:r>
          </a:p>
          <a:p>
            <a:r>
              <a:rPr lang="en-US" dirty="0"/>
              <a:t>vasoconstriction in the lungs</a:t>
            </a:r>
          </a:p>
          <a:p>
            <a:r>
              <a:rPr lang="en-US" dirty="0"/>
              <a:t>increase in cardiac output</a:t>
            </a:r>
          </a:p>
          <a:p>
            <a:r>
              <a:rPr lang="en-US" dirty="0"/>
              <a:t>erythrocytosis</a:t>
            </a:r>
          </a:p>
          <a:p>
            <a:r>
              <a:rPr lang="en-US" dirty="0"/>
              <a:t>increase in blood viscosity</a:t>
            </a:r>
          </a:p>
          <a:p>
            <a:r>
              <a:rPr lang="en-US" dirty="0"/>
              <a:t>...which together conditions the occurrence of pulmonary hypertension and the development of right-sided heart load (pulmonary heart)</a:t>
            </a:r>
          </a:p>
          <a:p>
            <a:r>
              <a:rPr lang="en-US" dirty="0"/>
              <a:t>dyspnea and shallow/shallow breathing</a:t>
            </a:r>
          </a:p>
          <a:p>
            <a:r>
              <a:rPr lang="en-US" dirty="0"/>
              <a:t>tolerance to physical effort is lowered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63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067"/>
    </mc:Choice>
    <mc:Fallback xmlns="">
      <p:transition spd="slow" advTm="22067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Pathophysiology of emphysema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Emphysema </a:t>
            </a:r>
            <a:r>
              <a:rPr lang="en-US" dirty="0"/>
              <a:t>represents a permanent enlargement of the acini associated with the destruction of the alveolar walls and capillary bed without clear fibrosis</a:t>
            </a:r>
          </a:p>
          <a:p>
            <a:r>
              <a:rPr lang="en-US" dirty="0"/>
              <a:t>the cause of the obstruction is the loss of elastic forces due to changes in the lung parenchyma</a:t>
            </a:r>
          </a:p>
          <a:p>
            <a:r>
              <a:rPr lang="en-US" dirty="0"/>
              <a:t>in </a:t>
            </a:r>
            <a:r>
              <a:rPr lang="en-US" dirty="0">
                <a:solidFill>
                  <a:srgbClr val="FF0000"/>
                </a:solidFill>
              </a:rPr>
              <a:t>primary emphysema </a:t>
            </a:r>
            <a:r>
              <a:rPr lang="en-US" dirty="0"/>
              <a:t>(1-2%) there is an autosomal dominant hereditary deficiency of α1-antitrypsin (absence of inhibition of proteolysis)</a:t>
            </a:r>
          </a:p>
          <a:p>
            <a:r>
              <a:rPr lang="en-US" dirty="0"/>
              <a:t>in </a:t>
            </a:r>
            <a:r>
              <a:rPr lang="en-US" dirty="0">
                <a:solidFill>
                  <a:srgbClr val="FF0000"/>
                </a:solidFill>
              </a:rPr>
              <a:t>secondary emphysema</a:t>
            </a:r>
            <a:r>
              <a:rPr lang="en-US" dirty="0"/>
              <a:t>, the absence of inhibition of proteolysis occurs as a consequence of excessive accumulation of neutrophils, most often due to smoking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0607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555"/>
    </mc:Choice>
    <mc:Fallback xmlns="">
      <p:transition spd="slow" advTm="33555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Pathophysiology of emphysema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05975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 relative deficit of </a:t>
            </a:r>
            <a:r>
              <a:rPr lang="en-US" dirty="0">
                <a:solidFill>
                  <a:srgbClr val="0070C0"/>
                </a:solidFill>
              </a:rPr>
              <a:t>α1-antitrypsin </a:t>
            </a:r>
            <a:r>
              <a:rPr lang="en-US" dirty="0"/>
              <a:t>occurs:</a:t>
            </a:r>
          </a:p>
          <a:p>
            <a:r>
              <a:rPr lang="en-US" dirty="0"/>
              <a:t>due to the release of large amounts of </a:t>
            </a:r>
            <a:r>
              <a:rPr lang="en-US" dirty="0">
                <a:solidFill>
                  <a:srgbClr val="0070C0"/>
                </a:solidFill>
              </a:rPr>
              <a:t>proteolytic enzymes</a:t>
            </a:r>
          </a:p>
          <a:p>
            <a:r>
              <a:rPr lang="en-US" dirty="0"/>
              <a:t>smoking leads to oxidative dysfunction of </a:t>
            </a:r>
            <a:r>
              <a:rPr lang="en-US" dirty="0">
                <a:solidFill>
                  <a:srgbClr val="0070C0"/>
                </a:solidFill>
              </a:rPr>
              <a:t>endogenous antiproteases</a:t>
            </a:r>
          </a:p>
        </p:txBody>
      </p:sp>
      <p:pic>
        <p:nvPicPr>
          <p:cNvPr id="7172" name="Picture 4" descr="hronicni_bronhit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392" y="2165242"/>
            <a:ext cx="4929463" cy="3614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833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491"/>
    </mc:Choice>
    <mc:Fallback xmlns="">
      <p:transition spd="slow" advTm="12491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Pathophysiology of emphysema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decomposition of elastic fibers in the connective tissue of the lungs and destruction of alveolar septa → alveoli lose their ability to passively elastic return</a:t>
            </a:r>
          </a:p>
          <a:p>
            <a:r>
              <a:rPr lang="en-US" dirty="0"/>
              <a:t>expiration becomes difficult and the volume of air in the acinus increases</a:t>
            </a:r>
          </a:p>
          <a:p>
            <a:r>
              <a:rPr lang="en-US" dirty="0"/>
              <a:t>hyperinflation of the alveoli creates large air spaces</a:t>
            </a:r>
          </a:p>
          <a:p>
            <a:r>
              <a:rPr lang="en-US" dirty="0"/>
              <a:t>reduction of the pulmonary capillary bed → pulmonary hypertension → development of pulmonary heart</a:t>
            </a:r>
          </a:p>
          <a:p>
            <a:r>
              <a:rPr lang="en-US" dirty="0"/>
              <a:t>progressive hypoxemia and dyspnea develop</a:t>
            </a:r>
          </a:p>
          <a:p>
            <a:r>
              <a:rPr lang="en-US" dirty="0"/>
              <a:t>due to hyperinflation, the anterior-posterior diameter of the lungs increases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154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508"/>
    </mc:Choice>
    <mc:Fallback xmlns="">
      <p:transition spd="slow" advTm="36508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/>
          <p:cNvSpPr/>
          <p:nvPr/>
        </p:nvSpPr>
        <p:spPr>
          <a:xfrm>
            <a:off x="2430593" y="535462"/>
            <a:ext cx="6961982" cy="59008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1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168"/>
    </mc:Choice>
    <mc:Fallback xmlns="">
      <p:transition spd="slow" advTm="15168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Restrictive ventilation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47850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0070C0"/>
                </a:solidFill>
              </a:rPr>
              <a:t>Restrictive are those ventilation disorders that occur due to reduced compliance or extensibility:</a:t>
            </a:r>
          </a:p>
          <a:p>
            <a:r>
              <a:rPr lang="en-US" dirty="0"/>
              <a:t>lung tissue and/or</a:t>
            </a:r>
          </a:p>
          <a:p>
            <a:r>
              <a:rPr lang="en-US" dirty="0"/>
              <a:t>chest wall</a:t>
            </a:r>
          </a:p>
          <a:p>
            <a:pPr marL="0" indent="0">
              <a:buNone/>
            </a:pPr>
            <a:r>
              <a:rPr lang="en-US" dirty="0"/>
              <a:t>Diseases can lead to restrictive ventilation disorders:</a:t>
            </a:r>
          </a:p>
          <a:p>
            <a:r>
              <a:rPr lang="en-US" dirty="0"/>
              <a:t>chest</a:t>
            </a:r>
          </a:p>
          <a:p>
            <a:r>
              <a:rPr lang="en-US" dirty="0"/>
              <a:t>respiratory muscles</a:t>
            </a:r>
          </a:p>
          <a:p>
            <a:r>
              <a:rPr lang="en-US" dirty="0"/>
              <a:t>pleura</a:t>
            </a:r>
          </a:p>
          <a:p>
            <a:r>
              <a:rPr lang="en-US" dirty="0"/>
              <a:t>lung parenchyma</a:t>
            </a:r>
            <a:endParaRPr lang="sr-Cyrl-R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723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049"/>
    </mc:Choice>
    <mc:Fallback xmlns="">
      <p:transition spd="slow" advTm="17049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Diseases of the chest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Restrictive ventilation disorders due to chest disease are the result of the inability of the chest to expand to allow the lungs to receive a normal volume of air.</a:t>
            </a:r>
          </a:p>
          <a:p>
            <a:r>
              <a:rPr lang="en-US" dirty="0"/>
              <a:t>kyphoscoliosis</a:t>
            </a:r>
          </a:p>
          <a:p>
            <a:r>
              <a:rPr lang="en-US" dirty="0"/>
              <a:t>chest deformities</a:t>
            </a:r>
          </a:p>
          <a:p>
            <a:r>
              <a:rPr lang="en-US" dirty="0"/>
              <a:t>ankylosing spondylitis</a:t>
            </a:r>
          </a:p>
          <a:p>
            <a:r>
              <a:rPr lang="en-US" dirty="0"/>
              <a:t>rib and sternum fractures</a:t>
            </a:r>
          </a:p>
          <a:p>
            <a:r>
              <a:rPr lang="en-US" dirty="0"/>
              <a:t>obesity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872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333"/>
    </mc:Choice>
    <mc:Fallback xmlns="">
      <p:transition spd="slow" advTm="25333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Diseases of the respiratory muscles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C00000"/>
                </a:solidFill>
              </a:rPr>
              <a:t>Respiratory muscle diseases:</a:t>
            </a:r>
          </a:p>
          <a:p>
            <a:r>
              <a:rPr lang="en-US" dirty="0"/>
              <a:t>poliomyelitis</a:t>
            </a:r>
          </a:p>
          <a:p>
            <a:r>
              <a:rPr lang="en-US" dirty="0"/>
              <a:t>myasthenia gravis</a:t>
            </a:r>
          </a:p>
          <a:p>
            <a:r>
              <a:rPr lang="en-US" dirty="0"/>
              <a:t>muscular dystrophy</a:t>
            </a:r>
          </a:p>
          <a:p>
            <a:r>
              <a:rPr lang="en-US" dirty="0"/>
              <a:t>...cause ventilation disorders only in case of severe muscle weakness, due to disorders of breathing mechanics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94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12"/>
    </mc:Choice>
    <mc:Fallback xmlns="">
      <p:transition spd="slow" advTm="14612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Diseases of the pleura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Restrictive ventilation disorders occur when the pleural space is filled:</a:t>
            </a:r>
          </a:p>
          <a:p>
            <a:r>
              <a:rPr lang="en-US" dirty="0"/>
              <a:t>air or gas (</a:t>
            </a:r>
            <a:r>
              <a:rPr lang="en-US" dirty="0">
                <a:solidFill>
                  <a:srgbClr val="0070C0"/>
                </a:solidFill>
              </a:rPr>
              <a:t>pneumothora</a:t>
            </a:r>
            <a:r>
              <a:rPr lang="en-US" dirty="0"/>
              <a:t>x)</a:t>
            </a:r>
          </a:p>
          <a:p>
            <a:r>
              <a:rPr lang="en-US" dirty="0"/>
              <a:t>fluid (</a:t>
            </a:r>
            <a:r>
              <a:rPr lang="en-US" dirty="0">
                <a:solidFill>
                  <a:srgbClr val="0070C0"/>
                </a:solidFill>
              </a:rPr>
              <a:t>pleural effusion</a:t>
            </a:r>
            <a:r>
              <a:rPr lang="en-US" dirty="0"/>
              <a:t>)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735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74"/>
    </mc:Choice>
    <mc:Fallback xmlns="">
      <p:transition spd="slow" advTm="10574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Diseases of the pulmonary parenchyma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C00000"/>
                </a:solidFill>
              </a:rPr>
              <a:t>Diseases of the lung parenchyma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can cause a restrictive ventilation disorder due to:</a:t>
            </a:r>
          </a:p>
          <a:p>
            <a:pPr marL="0" indent="0">
              <a:buNone/>
            </a:pPr>
            <a:r>
              <a:rPr lang="en-US" dirty="0"/>
              <a:t>destruction and reduction of the active surface of the lung parenchyma</a:t>
            </a:r>
          </a:p>
          <a:p>
            <a:pPr marL="0" indent="0">
              <a:buNone/>
            </a:pPr>
            <a:r>
              <a:rPr lang="en-US" dirty="0"/>
              <a:t>      - bronchiectasis</a:t>
            </a:r>
          </a:p>
          <a:p>
            <a:pPr marL="0" indent="0">
              <a:buNone/>
            </a:pPr>
            <a:r>
              <a:rPr lang="en-US" dirty="0"/>
              <a:t>      - lung abscess</a:t>
            </a:r>
          </a:p>
          <a:p>
            <a:pPr marL="0" indent="0">
              <a:buNone/>
            </a:pPr>
            <a:r>
              <a:rPr lang="en-US" dirty="0"/>
              <a:t>      - tuberculosis</a:t>
            </a:r>
          </a:p>
          <a:p>
            <a:pPr marL="0" indent="0">
              <a:buNone/>
            </a:pPr>
            <a:r>
              <a:rPr lang="en-US" dirty="0"/>
              <a:t>      - lung tumors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154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541"/>
    </mc:Choice>
    <mc:Fallback xmlns="">
      <p:transition spd="slow" advTm="1654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Distribution of ventilation and perfusion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effective exchange of respiratory gases depends on approximately equal distribution:</a:t>
            </a:r>
          </a:p>
          <a:p>
            <a:pPr marL="0" indent="0">
              <a:buNone/>
            </a:pPr>
            <a:r>
              <a:rPr lang="en-US" dirty="0"/>
              <a:t>        - gas (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ventilation</a:t>
            </a:r>
            <a:r>
              <a:rPr lang="en-US" dirty="0"/>
              <a:t>)</a:t>
            </a:r>
          </a:p>
          <a:p>
            <a:pPr marL="0" indent="0">
              <a:buNone/>
            </a:pPr>
            <a:r>
              <a:rPr lang="en-US" dirty="0"/>
              <a:t>       - blood (</a:t>
            </a:r>
            <a:r>
              <a:rPr lang="en-US" dirty="0">
                <a:solidFill>
                  <a:srgbClr val="FF0000"/>
                </a:solidFill>
              </a:rPr>
              <a:t>perfusion</a:t>
            </a:r>
            <a:r>
              <a:rPr lang="en-US" dirty="0"/>
              <a:t>) ... in all parts of the lungs</a:t>
            </a:r>
          </a:p>
          <a:p>
            <a:endParaRPr lang="en-US" dirty="0"/>
          </a:p>
          <a:p>
            <a:r>
              <a:rPr lang="en-US" dirty="0"/>
              <a:t>the lower parts of the lungs are better perfused and the upper parts of the lungs are better ventilated</a:t>
            </a:r>
          </a:p>
          <a:p>
            <a:r>
              <a:rPr lang="en-US" dirty="0"/>
              <a:t>the ratio between ventilation and perfusion is </a:t>
            </a:r>
            <a:r>
              <a:rPr lang="en-US" dirty="0">
                <a:solidFill>
                  <a:srgbClr val="FF0000"/>
                </a:solidFill>
              </a:rPr>
              <a:t>0.8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36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229"/>
    </mc:Choice>
    <mc:Fallback xmlns="">
      <p:transition spd="slow" advTm="23229"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Diseases of the pulmonary parenchyma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Diseases of the lung parenchyma can cause a restrictive ventilation disorder due to:</a:t>
            </a:r>
          </a:p>
          <a:p>
            <a:r>
              <a:rPr lang="en-US" dirty="0"/>
              <a:t>reduction of lung compliance</a:t>
            </a:r>
          </a:p>
          <a:p>
            <a:pPr marL="0" indent="0">
              <a:buNone/>
            </a:pPr>
            <a:r>
              <a:rPr lang="en-US" dirty="0"/>
              <a:t>      - diffuse fibrosis</a:t>
            </a:r>
          </a:p>
          <a:p>
            <a:pPr marL="0" indent="0">
              <a:buNone/>
            </a:pPr>
            <a:r>
              <a:rPr lang="en-US" dirty="0"/>
              <a:t>      - pneumonia</a:t>
            </a:r>
          </a:p>
          <a:p>
            <a:pPr marL="0" indent="0">
              <a:buNone/>
            </a:pPr>
            <a:r>
              <a:rPr lang="en-US" dirty="0"/>
              <a:t>      - ARDS</a:t>
            </a:r>
          </a:p>
          <a:p>
            <a:r>
              <a:rPr lang="en-US" dirty="0"/>
              <a:t>collapse of lung tissue</a:t>
            </a:r>
          </a:p>
          <a:p>
            <a:pPr marL="0" indent="0">
              <a:buNone/>
            </a:pPr>
            <a:r>
              <a:rPr lang="en-US" dirty="0"/>
              <a:t>     - atelectasis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56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736"/>
    </mc:Choice>
    <mc:Fallback xmlns="">
      <p:transition spd="slow" advTm="15736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Pathophysiological consequences of restrictive ventilation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due to the limited expansion of the lungs, there is a disturbance in the mechanics of breathing with a decrease in lung volume and capacity (VC, TLC, FVC, FEV1)</a:t>
            </a:r>
          </a:p>
          <a:p>
            <a:r>
              <a:rPr lang="en-US" dirty="0"/>
              <a:t>The </a:t>
            </a:r>
            <a:r>
              <a:rPr lang="en-US" dirty="0" err="1">
                <a:solidFill>
                  <a:srgbClr val="FF0000"/>
                </a:solidFill>
              </a:rPr>
              <a:t>Tiffeneau</a:t>
            </a:r>
            <a:r>
              <a:rPr lang="en-US" dirty="0">
                <a:solidFill>
                  <a:srgbClr val="FF0000"/>
                </a:solidFill>
              </a:rPr>
              <a:t> ratio (FEV1/VC) is unchanged</a:t>
            </a:r>
          </a:p>
          <a:p>
            <a:r>
              <a:rPr lang="en-US" dirty="0"/>
              <a:t>alveolar hypoventilation with air distribution disorder develops</a:t>
            </a:r>
          </a:p>
          <a:p>
            <a:r>
              <a:rPr lang="en-US" dirty="0"/>
              <a:t>hypoxemia occurs with normocapnia or hypocapnia</a:t>
            </a:r>
          </a:p>
          <a:p>
            <a:r>
              <a:rPr lang="en-US" dirty="0"/>
              <a:t>dyspnea and tachypnea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164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351"/>
    </mc:Choice>
    <mc:Fallback xmlns="">
      <p:transition spd="slow" advTm="27351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Pneumothorax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068627" cy="4351338"/>
          </a:xfrm>
        </p:spPr>
        <p:txBody>
          <a:bodyPr/>
          <a:lstStyle/>
          <a:p>
            <a:r>
              <a:rPr lang="en-US" dirty="0"/>
              <a:t>the presence of </a:t>
            </a:r>
            <a:r>
              <a:rPr lang="en-US" dirty="0">
                <a:solidFill>
                  <a:srgbClr val="FF0000"/>
                </a:solidFill>
              </a:rPr>
              <a:t>air or gas </a:t>
            </a:r>
            <a:r>
              <a:rPr lang="en-US" dirty="0"/>
              <a:t>in the pleural space</a:t>
            </a:r>
          </a:p>
          <a:p>
            <a:r>
              <a:rPr lang="en-US" dirty="0"/>
              <a:t>suppresses the negative pressure in the pleural space</a:t>
            </a:r>
          </a:p>
          <a:p>
            <a:r>
              <a:rPr lang="en-US" dirty="0"/>
              <a:t>collapse of the lung wing towards the </a:t>
            </a:r>
            <a:r>
              <a:rPr lang="en-US" dirty="0" err="1"/>
              <a:t>hilus</a:t>
            </a:r>
            <a:endParaRPr lang="en-US" dirty="0"/>
          </a:p>
          <a:p>
            <a:r>
              <a:rPr lang="en-US" dirty="0"/>
              <a:t>it can be caused by rupture of the visceral or rupture of the parietal pleura and chest wall</a:t>
            </a:r>
            <a:endParaRPr lang="sr-Cyrl-RS" dirty="0"/>
          </a:p>
          <a:p>
            <a:endParaRPr lang="sr-Cyrl-RS" dirty="0"/>
          </a:p>
        </p:txBody>
      </p:sp>
      <p:pic>
        <p:nvPicPr>
          <p:cNvPr id="9218" name="Picture 2" descr="http://www.bolnicapancevo.rs/images/pne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109" y="1489097"/>
            <a:ext cx="5089764" cy="3917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68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479"/>
    </mc:Choice>
    <mc:Fallback xmlns="">
      <p:transition spd="slow" advTm="23479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Pneumothorax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2700" indent="0">
              <a:lnSpc>
                <a:spcPct val="100000"/>
              </a:lnSpc>
              <a:spcBef>
                <a:spcPts val="450"/>
              </a:spcBef>
              <a:buNone/>
              <a:tabLst>
                <a:tab pos="354965" algn="l"/>
                <a:tab pos="355600" algn="l"/>
              </a:tabLst>
            </a:pPr>
            <a:r>
              <a:rPr lang="en-US" sz="2400" spc="-5" dirty="0">
                <a:cs typeface="Times New Roman"/>
              </a:rPr>
              <a:t>Spontaneous pneumothorax</a:t>
            </a:r>
          </a:p>
          <a:p>
            <a:pPr marL="12700" indent="0">
              <a:lnSpc>
                <a:spcPct val="100000"/>
              </a:lnSpc>
              <a:spcBef>
                <a:spcPts val="450"/>
              </a:spcBef>
              <a:buNone/>
              <a:tabLst>
                <a:tab pos="354965" algn="l"/>
                <a:tab pos="355600" algn="l"/>
              </a:tabLst>
            </a:pPr>
            <a:r>
              <a:rPr lang="sr-Latn-RS" sz="2400" spc="-5" dirty="0">
                <a:cs typeface="Times New Roman"/>
              </a:rPr>
              <a:t>- </a:t>
            </a:r>
            <a:r>
              <a:rPr lang="en-US" sz="2400" spc="-5" dirty="0">
                <a:cs typeface="Times New Roman"/>
              </a:rPr>
              <a:t>primary - rupture of the subpleural airways, without previously known lung or pleural disease</a:t>
            </a:r>
          </a:p>
          <a:p>
            <a:pPr marL="12700" indent="0">
              <a:lnSpc>
                <a:spcPct val="100000"/>
              </a:lnSpc>
              <a:spcBef>
                <a:spcPts val="450"/>
              </a:spcBef>
              <a:buNone/>
              <a:tabLst>
                <a:tab pos="354965" algn="l"/>
                <a:tab pos="355600" algn="l"/>
              </a:tabLst>
            </a:pPr>
            <a:r>
              <a:rPr lang="sr-Latn-RS" sz="2400" spc="-5" dirty="0">
                <a:cs typeface="Times New Roman"/>
              </a:rPr>
              <a:t>- </a:t>
            </a:r>
            <a:r>
              <a:rPr lang="en-US" sz="2400" spc="-5" dirty="0">
                <a:cs typeface="Times New Roman"/>
              </a:rPr>
              <a:t>secondary - in lung or pleural disease (emphysema, chronic bronchitis, bronchial asthma, tuberculosis...)</a:t>
            </a:r>
          </a:p>
          <a:p>
            <a:pPr marL="12700" indent="0">
              <a:lnSpc>
                <a:spcPct val="100000"/>
              </a:lnSpc>
              <a:spcBef>
                <a:spcPts val="450"/>
              </a:spcBef>
              <a:buNone/>
              <a:tabLst>
                <a:tab pos="354965" algn="l"/>
                <a:tab pos="355600" algn="l"/>
              </a:tabLst>
            </a:pPr>
            <a:r>
              <a:rPr lang="en-US" sz="2400" spc="-5" dirty="0">
                <a:cs typeface="Times New Roman"/>
              </a:rPr>
              <a:t>Traumatic pneumothorax</a:t>
            </a:r>
          </a:p>
          <a:p>
            <a:pPr marL="12700" indent="0">
              <a:lnSpc>
                <a:spcPct val="100000"/>
              </a:lnSpc>
              <a:spcBef>
                <a:spcPts val="450"/>
              </a:spcBef>
              <a:buNone/>
              <a:tabLst>
                <a:tab pos="354965" algn="l"/>
                <a:tab pos="355600" algn="l"/>
              </a:tabLst>
            </a:pPr>
            <a:r>
              <a:rPr lang="sr-Latn-RS" sz="2400" spc="-5" dirty="0">
                <a:cs typeface="Times New Roman"/>
              </a:rPr>
              <a:t>- </a:t>
            </a:r>
            <a:r>
              <a:rPr lang="en-US" sz="2400" spc="-5" dirty="0">
                <a:cs typeface="Times New Roman"/>
              </a:rPr>
              <a:t>open</a:t>
            </a:r>
          </a:p>
          <a:p>
            <a:pPr marL="355600" indent="-342900">
              <a:lnSpc>
                <a:spcPct val="100000"/>
              </a:lnSpc>
              <a:spcBef>
                <a:spcPts val="450"/>
              </a:spcBef>
              <a:tabLst>
                <a:tab pos="354965" algn="l"/>
                <a:tab pos="355600" algn="l"/>
              </a:tabLst>
            </a:pPr>
            <a:r>
              <a:rPr lang="en-US" sz="2400" spc="-5" dirty="0">
                <a:cs typeface="Times New Roman"/>
              </a:rPr>
              <a:t>the chest is open, air from the outside enters the pleural space</a:t>
            </a:r>
          </a:p>
          <a:p>
            <a:pPr marL="12700" indent="0">
              <a:lnSpc>
                <a:spcPct val="100000"/>
              </a:lnSpc>
              <a:spcBef>
                <a:spcPts val="450"/>
              </a:spcBef>
              <a:buNone/>
              <a:tabLst>
                <a:tab pos="354965" algn="l"/>
                <a:tab pos="355600" algn="l"/>
              </a:tabLst>
            </a:pPr>
            <a:r>
              <a:rPr lang="sr-Latn-RS" sz="2400" spc="-5" dirty="0">
                <a:cs typeface="Times New Roman"/>
              </a:rPr>
              <a:t>- </a:t>
            </a:r>
            <a:r>
              <a:rPr lang="en-US" sz="2400" spc="-5" dirty="0">
                <a:cs typeface="Times New Roman"/>
              </a:rPr>
              <a:t>closed</a:t>
            </a:r>
          </a:p>
          <a:p>
            <a:pPr marL="355600" indent="-342900">
              <a:lnSpc>
                <a:spcPct val="100000"/>
              </a:lnSpc>
              <a:spcBef>
                <a:spcPts val="450"/>
              </a:spcBef>
              <a:tabLst>
                <a:tab pos="354965" algn="l"/>
                <a:tab pos="355600" algn="l"/>
              </a:tabLst>
            </a:pPr>
            <a:r>
              <a:rPr lang="en-US" sz="2400" spc="-5" dirty="0">
                <a:cs typeface="Times New Roman"/>
              </a:rPr>
              <a:t>the chest is intact, example: rib fracture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46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149"/>
    </mc:Choice>
    <mc:Fallback xmlns="">
      <p:transition spd="slow" advTm="38149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Pleural outburst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769963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Pleural effusion is the presence of fluid in the pleural space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Etiology:</a:t>
            </a:r>
          </a:p>
          <a:p>
            <a:r>
              <a:rPr lang="en-US" dirty="0"/>
              <a:t>blood or lymphatic vessels</a:t>
            </a:r>
          </a:p>
          <a:p>
            <a:r>
              <a:rPr lang="en-US" dirty="0"/>
              <a:t>abscess</a:t>
            </a:r>
          </a:p>
          <a:p>
            <a:r>
              <a:rPr lang="en-US" dirty="0"/>
              <a:t>increased permeability of the pleural membrane</a:t>
            </a:r>
          </a:p>
        </p:txBody>
      </p:sp>
      <p:pic>
        <p:nvPicPr>
          <p:cNvPr id="10242" name="Picture 2" descr="Pleuralni prost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386" y="1539768"/>
            <a:ext cx="4469147" cy="4394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327166" y="4669654"/>
            <a:ext cx="8382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Cyrl-RS" sz="1000" dirty="0"/>
              <a:t>Плеурални излив</a:t>
            </a:r>
            <a:endParaRPr lang="en-US" sz="1000" dirty="0"/>
          </a:p>
        </p:txBody>
      </p:sp>
      <p:sp>
        <p:nvSpPr>
          <p:cNvPr id="5" name="TextBox 4"/>
          <p:cNvSpPr txBox="1"/>
          <p:nvPr/>
        </p:nvSpPr>
        <p:spPr>
          <a:xfrm>
            <a:off x="11107074" y="2827712"/>
            <a:ext cx="665826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sr-Cyrl-RS" sz="1200" dirty="0"/>
              <a:t>ребра</a:t>
            </a:r>
            <a:endParaRPr 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11243676" y="3801239"/>
            <a:ext cx="651857" cy="400110"/>
          </a:xfrm>
          <a:prstGeom prst="rect">
            <a:avLst/>
          </a:prstGeom>
          <a:solidFill>
            <a:srgbClr val="DEEBF7"/>
          </a:solidFill>
        </p:spPr>
        <p:txBody>
          <a:bodyPr wrap="square" rtlCol="0">
            <a:spAutoFit/>
          </a:bodyPr>
          <a:lstStyle/>
          <a:p>
            <a:r>
              <a:rPr lang="sr-Cyrl-RS" sz="1000" dirty="0"/>
              <a:t>Плеур.</a:t>
            </a:r>
          </a:p>
          <a:p>
            <a:r>
              <a:rPr lang="sr-Cyrl-RS" sz="1000" dirty="0"/>
              <a:t>простор</a:t>
            </a:r>
            <a:endParaRPr lang="en-US" sz="1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67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626"/>
    </mc:Choice>
    <mc:Fallback xmlns="">
      <p:transition spd="slow" advTm="37626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Pleural outburst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Pathophysiological consequences of pleural effusion:</a:t>
            </a:r>
          </a:p>
          <a:p>
            <a:r>
              <a:rPr lang="en-US" dirty="0"/>
              <a:t>they depend on the volume of the effusion, the properties of the liquid and the rate of accumulation in the pleural space</a:t>
            </a:r>
          </a:p>
          <a:p>
            <a:r>
              <a:rPr lang="en-US" dirty="0"/>
              <a:t>displacement of mediastinal contents and lung collapse</a:t>
            </a:r>
          </a:p>
          <a:p>
            <a:r>
              <a:rPr lang="en-US" dirty="0"/>
              <a:t>cardiovascular manifestations are seen in large effusions (</a:t>
            </a:r>
            <a:r>
              <a:rPr lang="en-US" dirty="0" err="1"/>
              <a:t>hematothorax</a:t>
            </a:r>
            <a:r>
              <a:rPr lang="en-US" dirty="0"/>
              <a:t>)</a:t>
            </a:r>
            <a:endParaRPr lang="sr-Cyrl-RS" dirty="0"/>
          </a:p>
        </p:txBody>
      </p:sp>
      <p:pic>
        <p:nvPicPr>
          <p:cNvPr id="11266" name="Picture 2" descr="Penatalaksanaan Hematotoraks Sedang Et Causa Trauma Tumpul Management of  Moderate Hematotoraks Et Causa Blunt Traum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477" y="4495553"/>
            <a:ext cx="5359105" cy="2362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6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958"/>
    </mc:Choice>
    <mc:Fallback xmlns="">
      <p:transition spd="slow" advTm="23958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Athelectaza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440" y="1690688"/>
            <a:ext cx="10515600" cy="4351338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collapse or airlessness </a:t>
            </a:r>
            <a:r>
              <a:rPr lang="en-US" dirty="0"/>
              <a:t>of the lung parenchyma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compression atelectasis </a:t>
            </a:r>
            <a:r>
              <a:rPr lang="en-US" dirty="0"/>
              <a:t>(pressure from tumor, fluid or air)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absorptive atelectasis </a:t>
            </a:r>
            <a:r>
              <a:rPr lang="en-US" dirty="0"/>
              <a:t>(resorption of air from obstructed or </a:t>
            </a:r>
            <a:r>
              <a:rPr lang="en-US" dirty="0" err="1"/>
              <a:t>hypoventilated</a:t>
            </a:r>
            <a:r>
              <a:rPr lang="en-US" dirty="0"/>
              <a:t> alveoli)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postoperative atelectasis </a:t>
            </a:r>
            <a:r>
              <a:rPr lang="en-US" dirty="0"/>
              <a:t>(due to intraoperative administration of oxygen and anesthetics, impossibility of deep breathing and change of body position)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153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336"/>
    </mc:Choice>
    <mc:Fallback xmlns="">
      <p:transition spd="slow" advTm="16336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Atelectasi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596" y="407895"/>
            <a:ext cx="8601926" cy="6308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661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47"/>
    </mc:Choice>
    <mc:Fallback xmlns="">
      <p:transition spd="slow" advTm="10847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Bronchiectasia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is a persistent abnormal </a:t>
            </a:r>
            <a:r>
              <a:rPr lang="en-US" dirty="0">
                <a:solidFill>
                  <a:srgbClr val="FF0000"/>
                </a:solidFill>
              </a:rPr>
              <a:t>dilatation of the bronchial lumen with destruction of its walls</a:t>
            </a:r>
          </a:p>
          <a:p>
            <a:r>
              <a:rPr lang="en-US" dirty="0"/>
              <a:t>bronchial dilatation can be:</a:t>
            </a:r>
          </a:p>
          <a:p>
            <a:r>
              <a:rPr lang="en-US" dirty="0"/>
              <a:t>         - cylindrical or saccular</a:t>
            </a:r>
          </a:p>
          <a:p>
            <a:r>
              <a:rPr lang="en-US" dirty="0"/>
              <a:t>         - congenital or acquired</a:t>
            </a:r>
          </a:p>
          <a:p>
            <a:r>
              <a:rPr lang="en-US" dirty="0"/>
              <a:t>it can be caused by airway obstruction with mucus, atelectasis, aspiration of a foreign body, infection, cystic fibrosis, congenital weakness of the bronchial wall...</a:t>
            </a:r>
          </a:p>
          <a:p>
            <a:r>
              <a:rPr lang="en-US" dirty="0"/>
              <a:t>recurrent bronchial infections (bronchitis) are common</a:t>
            </a:r>
          </a:p>
          <a:p>
            <a:r>
              <a:rPr lang="en-US" dirty="0"/>
              <a:t>obliteration of bronchiectasis by fibrosis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7666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335"/>
    </mc:Choice>
    <mc:Fallback xmlns="">
      <p:transition spd="slow" advTm="31335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astma.rs/wp-content/uploads/Bronhiektazij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192" y="988882"/>
            <a:ext cx="9559729" cy="4855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29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79"/>
    </mc:Choice>
    <mc:Fallback xmlns="">
      <p:transition spd="slow" advTm="9679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Neurohumoral regulation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328954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Respiratory center: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dorsal group of neurons</a:t>
            </a:r>
          </a:p>
          <a:p>
            <a:pPr marL="0" indent="0">
              <a:buNone/>
            </a:pPr>
            <a:r>
              <a:rPr lang="en-US" dirty="0"/>
              <a:t>  (inspiratory center)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ventral group of neurons</a:t>
            </a:r>
          </a:p>
          <a:p>
            <a:pPr marL="0" indent="0">
              <a:buNone/>
            </a:pPr>
            <a:r>
              <a:rPr lang="en-US" dirty="0"/>
              <a:t>     (expiratory center)</a:t>
            </a:r>
          </a:p>
          <a:p>
            <a:pPr marL="0" indent="0">
              <a:buNone/>
            </a:pPr>
            <a:r>
              <a:rPr lang="en-US" dirty="0" err="1"/>
              <a:t>Pneumotaxic</a:t>
            </a:r>
            <a:r>
              <a:rPr lang="en-US" dirty="0"/>
              <a:t> and apneustic centers regulate the depth and rhythm of inspiration.</a:t>
            </a:r>
          </a:p>
        </p:txBody>
      </p:sp>
      <p:pic>
        <p:nvPicPr>
          <p:cNvPr id="5" name="Picture 4" descr="http://www.examnnotes.com/Physiology/images/Respiratory%20center%2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742" y="1855778"/>
            <a:ext cx="3781058" cy="445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95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597"/>
    </mc:Choice>
    <mc:Fallback xmlns="">
      <p:transition spd="slow" advTm="39597"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Diffuse lung fibrosis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Pulmonary syndrome:</a:t>
            </a:r>
          </a:p>
          <a:p>
            <a:r>
              <a:rPr lang="en-US" dirty="0"/>
              <a:t>diffuse shadows visible on radiography</a:t>
            </a:r>
          </a:p>
          <a:p>
            <a:r>
              <a:rPr lang="en-US" dirty="0"/>
              <a:t>signs of reduced lung extensibility</a:t>
            </a:r>
          </a:p>
          <a:p>
            <a:r>
              <a:rPr lang="en-US" dirty="0"/>
              <a:t>restrictive type of ventilation disorder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Etiology:</a:t>
            </a:r>
          </a:p>
          <a:p>
            <a:r>
              <a:rPr lang="en-US" dirty="0"/>
              <a:t>damage to the lung parenchyma</a:t>
            </a:r>
          </a:p>
          <a:p>
            <a:pPr marL="0" indent="0">
              <a:buNone/>
            </a:pPr>
            <a:r>
              <a:rPr lang="en-US" dirty="0"/>
              <a:t>        - inhaled air (dust particles, allergens)</a:t>
            </a:r>
          </a:p>
          <a:p>
            <a:pPr marL="0" indent="0">
              <a:buNone/>
            </a:pPr>
            <a:r>
              <a:rPr lang="en-US" dirty="0"/>
              <a:t>        - through the blood (toxins, drugs, immune complexes)</a:t>
            </a:r>
          </a:p>
          <a:p>
            <a:r>
              <a:rPr lang="en-US" dirty="0"/>
              <a:t>after active lung disease (ARDS)</a:t>
            </a:r>
          </a:p>
          <a:p>
            <a:r>
              <a:rPr lang="en-US" dirty="0"/>
              <a:t>as part of granulomatous diseases</a:t>
            </a:r>
          </a:p>
          <a:p>
            <a:r>
              <a:rPr lang="en-US" dirty="0"/>
              <a:t>systemic connective tissue diseases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375"/>
    </mc:Choice>
    <mc:Fallback xmlns="">
      <p:transition spd="slow" advTm="65375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bolnicapancevo.rs/images/fibr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303" y="661757"/>
            <a:ext cx="8593904" cy="555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43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67"/>
    </mc:Choice>
    <mc:Fallback xmlns="">
      <p:transition spd="slow" advTm="7067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Other Parenhim lung diseases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abscess </a:t>
            </a:r>
            <a:r>
              <a:rPr lang="en-US" dirty="0"/>
              <a:t>- limited purulent inflammation of the lung</a:t>
            </a:r>
          </a:p>
          <a:p>
            <a:r>
              <a:rPr lang="en-US" dirty="0">
                <a:solidFill>
                  <a:srgbClr val="C00000"/>
                </a:solidFill>
              </a:rPr>
              <a:t>pneumonia - </a:t>
            </a:r>
            <a:r>
              <a:rPr lang="en-US" dirty="0"/>
              <a:t>acute lung infections with predominantly alveolar or interstitial involvement, bacterial and non-bacterial etiology</a:t>
            </a:r>
          </a:p>
          <a:p>
            <a:r>
              <a:rPr lang="en-US" dirty="0">
                <a:solidFill>
                  <a:srgbClr val="C00000"/>
                </a:solidFill>
              </a:rPr>
              <a:t>lung tumors - </a:t>
            </a:r>
            <a:r>
              <a:rPr lang="en-US" dirty="0"/>
              <a:t>can be primary bronchogenic carcinomas or secondary metastatic ones</a:t>
            </a:r>
          </a:p>
          <a:p>
            <a:r>
              <a:rPr lang="en-US" dirty="0">
                <a:solidFill>
                  <a:srgbClr val="C00000"/>
                </a:solidFill>
              </a:rPr>
              <a:t>cystic fibrosis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9435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974"/>
    </mc:Choice>
    <mc:Fallback xmlns="">
      <p:transition spd="slow" advTm="31974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Ventilation-perfusion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6825792" cy="4351338"/>
          </a:xfrm>
        </p:spPr>
        <p:txBody>
          <a:bodyPr>
            <a:normAutofit lnSpcReduction="10000"/>
          </a:bodyPr>
          <a:lstStyle/>
          <a:p>
            <a:pPr marL="355600" marR="168275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pc="10" dirty="0">
                <a:cs typeface="Times New Roman"/>
              </a:rPr>
              <a:t>the ratio between alveolar ventilation and perfusion is normally 0.8</a:t>
            </a:r>
          </a:p>
          <a:p>
            <a:pPr marL="355600" marR="168275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pc="10" dirty="0">
                <a:cs typeface="Times New Roman"/>
              </a:rPr>
              <a:t>disturbance of the ventilation-perfusion relationship:</a:t>
            </a:r>
            <a:endParaRPr lang="sr-Latn-RS" spc="10" dirty="0">
              <a:cs typeface="Times New Roman"/>
            </a:endParaRPr>
          </a:p>
          <a:p>
            <a:pPr marL="12700" marR="168275" indent="0">
              <a:lnSpc>
                <a:spcPct val="100000"/>
              </a:lnSpc>
              <a:spcBef>
                <a:spcPts val="105"/>
              </a:spcBef>
              <a:buNone/>
              <a:tabLst>
                <a:tab pos="354965" algn="l"/>
                <a:tab pos="355600" algn="l"/>
              </a:tabLst>
            </a:pPr>
            <a:r>
              <a:rPr lang="sr-Latn-RS" spc="10" dirty="0">
                <a:cs typeface="Times New Roman"/>
              </a:rPr>
              <a:t>- </a:t>
            </a:r>
            <a:r>
              <a:rPr lang="en-US" spc="10" dirty="0">
                <a:cs typeface="Times New Roman"/>
              </a:rPr>
              <a:t>reduction of the ratio between ventilation and perfusion (atelectasis, obstructive disorders of ventilation)</a:t>
            </a:r>
          </a:p>
          <a:p>
            <a:pPr marL="12700" marR="168275" indent="0">
              <a:lnSpc>
                <a:spcPct val="100000"/>
              </a:lnSpc>
              <a:spcBef>
                <a:spcPts val="105"/>
              </a:spcBef>
              <a:buNone/>
              <a:tabLst>
                <a:tab pos="354965" algn="l"/>
                <a:tab pos="355600" algn="l"/>
              </a:tabLst>
            </a:pPr>
            <a:r>
              <a:rPr lang="sr-Latn-RS" spc="10" dirty="0">
                <a:cs typeface="Times New Roman"/>
              </a:rPr>
              <a:t>- </a:t>
            </a:r>
            <a:r>
              <a:rPr lang="en-US" spc="10" dirty="0">
                <a:cs typeface="Times New Roman"/>
              </a:rPr>
              <a:t>an increase in the ratio between ventilation and perfusion (pulmonary embolism)</a:t>
            </a:r>
            <a:endParaRPr lang="sr-Cyrl-RS" sz="2800" dirty="0">
              <a:cs typeface="Times New Roman"/>
            </a:endParaRPr>
          </a:p>
          <a:p>
            <a:endParaRPr lang="en-US" dirty="0"/>
          </a:p>
        </p:txBody>
      </p:sp>
      <p:sp>
        <p:nvSpPr>
          <p:cNvPr id="4" name="object 3"/>
          <p:cNvSpPr/>
          <p:nvPr/>
        </p:nvSpPr>
        <p:spPr>
          <a:xfrm>
            <a:off x="7579151" y="1825625"/>
            <a:ext cx="4330045" cy="46426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83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592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332"/>
    </mc:Choice>
    <mc:Fallback xmlns="">
      <p:transition spd="slow" advTm="34332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Ventilation-perfusion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55600" marR="534035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pc="-10" dirty="0">
                <a:ea typeface="Tahoma" panose="020B0604030504040204" pitchFamily="34" charset="0"/>
                <a:cs typeface="Tahoma" panose="020B0604030504040204" pitchFamily="34" charset="0"/>
              </a:rPr>
              <a:t>the ratio between alveolar ventilation and perfusion is normally 0.8</a:t>
            </a:r>
          </a:p>
          <a:p>
            <a:pPr marL="355600" marR="534035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pc="-10" dirty="0">
                <a:ea typeface="Tahoma" panose="020B0604030504040204" pitchFamily="34" charset="0"/>
                <a:cs typeface="Tahoma" panose="020B0604030504040204" pitchFamily="34" charset="0"/>
              </a:rPr>
              <a:t>disturbance of the ventilation-perfusion relationship:</a:t>
            </a:r>
          </a:p>
          <a:p>
            <a:pPr marL="355600" marR="534035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pc="-10" dirty="0">
                <a:ea typeface="Tahoma" panose="020B0604030504040204" pitchFamily="34" charset="0"/>
                <a:cs typeface="Tahoma" panose="020B0604030504040204" pitchFamily="34" charset="0"/>
              </a:rPr>
              <a:t>reduction of the ratio between ventilation and perfusion (atelectasis, obstructive disorders of ventilation)</a:t>
            </a:r>
          </a:p>
          <a:p>
            <a:pPr marL="355600" marR="534035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pc="-10" dirty="0">
                <a:ea typeface="Tahoma" panose="020B0604030504040204" pitchFamily="34" charset="0"/>
                <a:cs typeface="Tahoma" panose="020B0604030504040204" pitchFamily="34" charset="0"/>
              </a:rPr>
              <a:t>an increase in the ratio between ventilation and perfusion (pulmonary embolism)</a:t>
            </a:r>
            <a:endParaRPr lang="en-US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84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049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528"/>
    </mc:Choice>
    <mc:Fallback xmlns="">
      <p:transition spd="slow" advTm="17528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Diffusion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gas diffusion primarily depends on the properties of the </a:t>
            </a:r>
            <a:r>
              <a:rPr lang="en-US" dirty="0" err="1">
                <a:solidFill>
                  <a:srgbClr val="FF0000"/>
                </a:solidFill>
              </a:rPr>
              <a:t>alveocapillary</a:t>
            </a:r>
            <a:r>
              <a:rPr lang="en-US" dirty="0">
                <a:solidFill>
                  <a:srgbClr val="FF0000"/>
                </a:solidFill>
              </a:rPr>
              <a:t> membrane</a:t>
            </a:r>
          </a:p>
          <a:p>
            <a:r>
              <a:rPr lang="en-US" dirty="0"/>
              <a:t>ventilation and perfusion disorders generally change the properties of the respiratory membrane, and diffusion disorders rarely occur in isolation</a:t>
            </a:r>
          </a:p>
          <a:p>
            <a:r>
              <a:rPr lang="en-US" dirty="0"/>
              <a:t>Diffusion disorders are defined as disorders caused by:</a:t>
            </a:r>
          </a:p>
          <a:p>
            <a:r>
              <a:rPr lang="en-US" dirty="0"/>
              <a:t>                - </a:t>
            </a:r>
            <a:r>
              <a:rPr lang="en-US" dirty="0">
                <a:solidFill>
                  <a:srgbClr val="0070C0"/>
                </a:solidFill>
              </a:rPr>
              <a:t>thickening of the alveolar membrane</a:t>
            </a:r>
          </a:p>
          <a:p>
            <a:r>
              <a:rPr lang="en-US" dirty="0">
                <a:solidFill>
                  <a:srgbClr val="0070C0"/>
                </a:solidFill>
              </a:rPr>
              <a:t>                - thickening of the capillary wall</a:t>
            </a:r>
          </a:p>
          <a:p>
            <a:r>
              <a:rPr lang="en-US" dirty="0">
                <a:solidFill>
                  <a:srgbClr val="0070C0"/>
                </a:solidFill>
              </a:rPr>
              <a:t>                - expansion of the interstitial space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85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234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032"/>
    </mc:Choice>
    <mc:Fallback xmlns="">
      <p:transition spd="slow" advTm="24032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Diffusion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Pathophysiological consequences of diffusion disorders:</a:t>
            </a:r>
          </a:p>
          <a:p>
            <a:r>
              <a:rPr lang="en-US" dirty="0">
                <a:solidFill>
                  <a:srgbClr val="FF0000"/>
                </a:solidFill>
              </a:rPr>
              <a:t>reduction of PaO2 and</a:t>
            </a:r>
          </a:p>
          <a:p>
            <a:r>
              <a:rPr lang="en-US" dirty="0">
                <a:solidFill>
                  <a:srgbClr val="FF0000"/>
                </a:solidFill>
              </a:rPr>
              <a:t>increase in PaCO2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Hypoxemia is more easily manifested due to:</a:t>
            </a:r>
          </a:p>
          <a:p>
            <a:r>
              <a:rPr lang="en-US" dirty="0"/>
              <a:t>lower diffusion capacity of oxygen</a:t>
            </a:r>
          </a:p>
          <a:p>
            <a:r>
              <a:rPr lang="en-US" dirty="0"/>
              <a:t>circulatory changes in capillaries (reduced volume of blood in the lungs and reduced duration of contact between alveoli and blood)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86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50"/>
    </mc:Choice>
    <mc:Fallback xmlns="">
      <p:transition spd="slow" advTm="11950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Diffusion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55600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  <a:tab pos="2144395" algn="l"/>
                <a:tab pos="5251450" algn="l"/>
                <a:tab pos="6964680" algn="l"/>
              </a:tabLst>
            </a:pPr>
            <a:r>
              <a:rPr lang="en-US" dirty="0">
                <a:cs typeface="Times New Roman"/>
              </a:rPr>
              <a:t>diffuse interstitial fibrosis of the lungs</a:t>
            </a:r>
          </a:p>
          <a:p>
            <a:pPr marL="355600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  <a:tab pos="2144395" algn="l"/>
                <a:tab pos="5251450" algn="l"/>
                <a:tab pos="6964680" algn="l"/>
              </a:tabLst>
            </a:pPr>
            <a:r>
              <a:rPr lang="en-US" dirty="0">
                <a:cs typeface="Times New Roman"/>
              </a:rPr>
              <a:t>    (idiopathic or known etiology)</a:t>
            </a:r>
          </a:p>
          <a:p>
            <a:pPr marL="355600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  <a:tab pos="2144395" algn="l"/>
                <a:tab pos="5251450" algn="l"/>
                <a:tab pos="6964680" algn="l"/>
              </a:tabLst>
            </a:pPr>
            <a:r>
              <a:rPr lang="en-US" dirty="0">
                <a:cs typeface="Times New Roman"/>
              </a:rPr>
              <a:t>chronic pulmonary congestion (left heart failure)</a:t>
            </a:r>
          </a:p>
          <a:p>
            <a:pPr marL="355600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  <a:tab pos="2144395" algn="l"/>
                <a:tab pos="5251450" algn="l"/>
                <a:tab pos="6964680" algn="l"/>
              </a:tabLst>
            </a:pPr>
            <a:r>
              <a:rPr lang="en-US" dirty="0">
                <a:cs typeface="Times New Roman"/>
              </a:rPr>
              <a:t>interstitial pneumonia...</a:t>
            </a:r>
            <a:endParaRPr lang="ru-RU" dirty="0"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87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885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757"/>
    </mc:Choice>
    <mc:Fallback xmlns="">
      <p:transition spd="slow" advTm="24757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Perfusion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pulmonary hypertension</a:t>
            </a:r>
          </a:p>
          <a:p>
            <a:r>
              <a:rPr lang="en-US" dirty="0"/>
              <a:t>pulmonary embolism</a:t>
            </a:r>
          </a:p>
          <a:p>
            <a:r>
              <a:rPr lang="en-US" dirty="0"/>
              <a:t>pulmonary edema</a:t>
            </a:r>
          </a:p>
          <a:p>
            <a:r>
              <a:rPr lang="en-US" dirty="0"/>
              <a:t>acute respiratory distress syndrome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88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6374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50"/>
    </mc:Choice>
    <mc:Fallback xmlns="">
      <p:transition spd="slow" advTm="205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Pulmonary hypertension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5600" algn="l"/>
              </a:tabLst>
            </a:pPr>
            <a:r>
              <a:rPr lang="en-US" spc="-10" dirty="0">
                <a:solidFill>
                  <a:srgbClr val="C00000"/>
                </a:solidFill>
                <a:cs typeface="Times New Roman"/>
              </a:rPr>
              <a:t>increase in pulmonary blood </a:t>
            </a:r>
            <a:r>
              <a:rPr lang="en-US" spc="-10" dirty="0">
                <a:cs typeface="Times New Roman"/>
              </a:rPr>
              <a:t>pressure above normal values</a:t>
            </a:r>
          </a:p>
          <a:p>
            <a:pPr marL="355600" marR="5080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5600" algn="l"/>
              </a:tabLst>
            </a:pPr>
            <a:r>
              <a:rPr lang="en-US" spc="-10" dirty="0">
                <a:cs typeface="Times New Roman"/>
              </a:rPr>
              <a:t>normally the pressure in the pulmonary artery is 1/6 of the systemic pressure, and the resistance in the pulmonary artery is 1/10 of the systemic resistance </a:t>
            </a:r>
            <a:r>
              <a:rPr lang="en-US" spc="-10" dirty="0">
                <a:solidFill>
                  <a:srgbClr val="C00000"/>
                </a:solidFill>
                <a:cs typeface="Times New Roman"/>
              </a:rPr>
              <a:t>(4.2/2.0 kPa or 30/15 mmHg)</a:t>
            </a:r>
          </a:p>
          <a:p>
            <a:pPr marL="355600" marR="5080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5600" algn="l"/>
              </a:tabLst>
            </a:pPr>
            <a:r>
              <a:rPr lang="en-US" spc="-10" dirty="0">
                <a:solidFill>
                  <a:schemeClr val="accent1">
                    <a:lumMod val="75000"/>
                  </a:schemeClr>
                </a:solidFill>
                <a:cs typeface="Times New Roman"/>
              </a:rPr>
              <a:t>primary</a:t>
            </a:r>
            <a:r>
              <a:rPr lang="en-US" spc="-10" dirty="0">
                <a:cs typeface="Times New Roman"/>
              </a:rPr>
              <a:t> (of unknown cause) and </a:t>
            </a:r>
            <a:r>
              <a:rPr lang="en-US" spc="-10" dirty="0">
                <a:solidFill>
                  <a:schemeClr val="accent1">
                    <a:lumMod val="75000"/>
                  </a:schemeClr>
                </a:solidFill>
                <a:cs typeface="Times New Roman"/>
              </a:rPr>
              <a:t>secondary</a:t>
            </a:r>
            <a:r>
              <a:rPr lang="en-US" spc="-10" dirty="0">
                <a:cs typeface="Times New Roman"/>
              </a:rPr>
              <a:t> caused by known heart or lung disease: hypoxemia, embolism, congenital heart anomalies, pulmonary venous hypertension...</a:t>
            </a:r>
            <a:endParaRPr lang="ru-RU" dirty="0">
              <a:cs typeface="Times New Roman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89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28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62"/>
    </mc:Choice>
    <mc:Fallback xmlns="">
      <p:transition spd="slow" advTm="11562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Neurohumoral regulation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328954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Neural mechanisms of regulation include:</a:t>
            </a:r>
          </a:p>
          <a:p>
            <a:r>
              <a:rPr lang="en-US" dirty="0"/>
              <a:t>voluntary control of breathing</a:t>
            </a:r>
          </a:p>
          <a:p>
            <a:r>
              <a:rPr lang="en-US" dirty="0" err="1"/>
              <a:t>Hering</a:t>
            </a:r>
            <a:r>
              <a:rPr lang="en-US" dirty="0"/>
              <a:t>-Breuer reflex</a:t>
            </a:r>
          </a:p>
          <a:p>
            <a:r>
              <a:rPr lang="en-US" dirty="0"/>
              <a:t>nerve influences from large blood vessels</a:t>
            </a:r>
          </a:p>
        </p:txBody>
      </p:sp>
      <p:pic>
        <p:nvPicPr>
          <p:cNvPr id="5" name="Picture 4" descr="http://www.examnnotes.com/Physiology/images/Respiratory%20center%2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742" y="1855778"/>
            <a:ext cx="3781058" cy="445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02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569"/>
    </mc:Choice>
    <mc:Fallback xmlns="">
      <p:transition spd="slow" advTm="13569"/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Pulmonary embolism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Pulmonary embolism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is occlusion of the pulmonary vascular bed with embolus:</a:t>
            </a:r>
            <a:r>
              <a:rPr lang="en-US" dirty="0"/>
              <a:t> thrombus (</a:t>
            </a:r>
            <a:r>
              <a:rPr lang="en-US" dirty="0" err="1"/>
              <a:t>thromboembolus</a:t>
            </a:r>
            <a:r>
              <a:rPr lang="en-US" dirty="0"/>
              <a:t> in 95%), tissue fragment, lipid particle, </a:t>
            </a:r>
            <a:r>
              <a:rPr lang="en-US" dirty="0" err="1"/>
              <a:t>vauduh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Pathophysiological consequences of pulmonary embolism:</a:t>
            </a:r>
          </a:p>
          <a:p>
            <a:pPr marL="0" indent="0">
              <a:buNone/>
            </a:pPr>
            <a:r>
              <a:rPr lang="en-US" dirty="0"/>
              <a:t>hypoxic vasoconstriction</a:t>
            </a:r>
          </a:p>
          <a:p>
            <a:pPr marL="0" indent="0">
              <a:buNone/>
            </a:pPr>
            <a:r>
              <a:rPr lang="en-US" dirty="0"/>
              <a:t>pulmonary edema</a:t>
            </a:r>
          </a:p>
          <a:p>
            <a:pPr marL="0" indent="0">
              <a:buNone/>
            </a:pPr>
            <a:r>
              <a:rPr lang="en-US" dirty="0"/>
              <a:t>atelectasis</a:t>
            </a:r>
          </a:p>
          <a:p>
            <a:pPr marL="0" indent="0">
              <a:buNone/>
            </a:pPr>
            <a:r>
              <a:rPr lang="en-US" dirty="0"/>
              <a:t>hypoxia and hypercapnia</a:t>
            </a:r>
          </a:p>
          <a:p>
            <a:pPr marL="0" indent="0">
              <a:buNone/>
            </a:pPr>
            <a:r>
              <a:rPr lang="en-US" dirty="0"/>
              <a:t>hemodynamic disorders (massive pulmonary embolism)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90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3541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124"/>
    </mc:Choice>
    <mc:Fallback xmlns="">
      <p:transition spd="slow" advTm="31124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/>
              <a:t>Pulmonary </a:t>
            </a:r>
            <a:r>
              <a:rPr lang="en-US" dirty="0" err="1"/>
              <a:t>ede</a:t>
            </a:r>
            <a:r>
              <a:rPr lang="sr-Latn-RS" dirty="0"/>
              <a:t>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6607629" cy="4351338"/>
          </a:xfrm>
        </p:spPr>
        <p:txBody>
          <a:bodyPr>
            <a:normAutofit/>
          </a:bodyPr>
          <a:lstStyle/>
          <a:p>
            <a:r>
              <a:rPr lang="en-US" dirty="0"/>
              <a:t>pulmonary edema is an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abnormal accumulation of fluid</a:t>
            </a:r>
            <a:r>
              <a:rPr lang="en-US" dirty="0"/>
              <a:t> in the extravascular space in the lungs</a:t>
            </a:r>
          </a:p>
          <a:p>
            <a:r>
              <a:rPr lang="en-US" dirty="0"/>
              <a:t>can develop:</a:t>
            </a:r>
          </a:p>
          <a:p>
            <a:r>
              <a:rPr lang="en-US" dirty="0"/>
              <a:t>    - slow (kidney failure)</a:t>
            </a:r>
          </a:p>
          <a:p>
            <a:r>
              <a:rPr lang="en-US" dirty="0"/>
              <a:t>    - fast (acute left heart failure in acute myocardial infarction)</a:t>
            </a:r>
          </a:p>
          <a:p>
            <a:r>
              <a:rPr lang="en-US" dirty="0"/>
              <a:t>dyspnea, orthopnea, hypoxemia and increased work of breathing</a:t>
            </a:r>
            <a:endParaRPr lang="sr-Cyrl-RS" dirty="0"/>
          </a:p>
        </p:txBody>
      </p:sp>
      <p:grpSp>
        <p:nvGrpSpPr>
          <p:cNvPr id="6" name="Group 5"/>
          <p:cNvGrpSpPr/>
          <p:nvPr/>
        </p:nvGrpSpPr>
        <p:grpSpPr>
          <a:xfrm>
            <a:off x="7376110" y="1941923"/>
            <a:ext cx="4184719" cy="3772588"/>
            <a:chOff x="7376110" y="1941923"/>
            <a:chExt cx="4184719" cy="3772588"/>
          </a:xfrm>
        </p:grpSpPr>
        <p:pic>
          <p:nvPicPr>
            <p:cNvPr id="16386" name="Picture 2" descr="Voda u plućima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76110" y="1941923"/>
              <a:ext cx="4184719" cy="37725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10250503" y="5280878"/>
              <a:ext cx="1310326" cy="43363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635711" y="2271860"/>
              <a:ext cx="192306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dirty="0"/>
                <a:t>ПЛУЋНИ ЕДЕМ</a:t>
              </a:r>
              <a:endParaRPr lang="en-US" dirty="0"/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91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683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850"/>
    </mc:Choice>
    <mc:Fallback xmlns="">
      <p:transition spd="slow" advTm="2585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Pulmonary </a:t>
            </a:r>
            <a:r>
              <a:rPr lang="en-US" dirty="0" err="1"/>
              <a:t>ede</a:t>
            </a:r>
            <a:r>
              <a:rPr lang="sr-Latn-RS" dirty="0"/>
              <a:t>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Division: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cardiogenic pulmonary edema</a:t>
            </a:r>
          </a:p>
          <a:p>
            <a:pPr marL="0" indent="0">
              <a:buNone/>
            </a:pPr>
            <a:r>
              <a:rPr lang="en-US" dirty="0"/>
              <a:t>    - when the hydrostatic and colloid-osmotic ratio is disturbed</a:t>
            </a:r>
          </a:p>
          <a:p>
            <a:pPr marL="0" indent="0">
              <a:buNone/>
            </a:pPr>
            <a:r>
              <a:rPr lang="en-US" dirty="0"/>
              <a:t>      pressure (hydrodynamic and </a:t>
            </a:r>
            <a:r>
              <a:rPr lang="en-US" dirty="0" err="1"/>
              <a:t>oncodynamic</a:t>
            </a:r>
            <a:r>
              <a:rPr lang="en-US" dirty="0"/>
              <a:t>) - transudate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non-cardiogenic pulmonary edema</a:t>
            </a:r>
          </a:p>
          <a:p>
            <a:pPr marL="0" indent="0">
              <a:buNone/>
            </a:pPr>
            <a:r>
              <a:rPr lang="en-US" dirty="0"/>
              <a:t>    - increased permeability of the pulmonary capillary membrane in acute</a:t>
            </a:r>
          </a:p>
          <a:p>
            <a:pPr marL="0" indent="0">
              <a:buNone/>
            </a:pPr>
            <a:r>
              <a:rPr lang="en-US" dirty="0"/>
              <a:t>      diffuse lung damage (</a:t>
            </a:r>
            <a:r>
              <a:rPr lang="en-US" dirty="0" err="1"/>
              <a:t>angiomural</a:t>
            </a:r>
            <a:r>
              <a:rPr lang="en-US" dirty="0"/>
              <a:t>) - exudate</a:t>
            </a:r>
          </a:p>
          <a:p>
            <a:pPr marL="0" indent="0">
              <a:buNone/>
            </a:pPr>
            <a:r>
              <a:rPr lang="en-US" dirty="0"/>
              <a:t>    - reduced lymph clearance (lung transplantation, lymphatic</a:t>
            </a:r>
          </a:p>
          <a:p>
            <a:pPr marL="0" indent="0">
              <a:buNone/>
            </a:pPr>
            <a:r>
              <a:rPr lang="en-US" dirty="0"/>
              <a:t>      spread of cancer, compression of lymphatic vessels) – exudate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92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822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503"/>
    </mc:Choice>
    <mc:Fallback xmlns="">
      <p:transition spd="slow" advTm="18503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Pulmonary </a:t>
            </a:r>
            <a:r>
              <a:rPr lang="en-US" dirty="0" err="1"/>
              <a:t>ede</a:t>
            </a:r>
            <a:r>
              <a:rPr lang="sr-Latn-RS" dirty="0"/>
              <a:t>m</a:t>
            </a:r>
            <a:endParaRPr lang="en-US" dirty="0"/>
          </a:p>
        </p:txBody>
      </p:sp>
      <p:sp>
        <p:nvSpPr>
          <p:cNvPr id="4" name="object 3"/>
          <p:cNvSpPr txBox="1"/>
          <p:nvPr/>
        </p:nvSpPr>
        <p:spPr>
          <a:xfrm>
            <a:off x="4634159" y="1690688"/>
            <a:ext cx="2551556" cy="1067600"/>
          </a:xfrm>
          <a:prstGeom prst="rect">
            <a:avLst/>
          </a:prstGeom>
          <a:solidFill>
            <a:srgbClr val="F1DCDB"/>
          </a:solidFill>
          <a:ln w="25400">
            <a:solidFill>
              <a:srgbClr val="000000"/>
            </a:solidFill>
          </a:ln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r>
              <a:rPr lang="en-US" sz="1700" dirty="0" err="1">
                <a:latin typeface="Times New Roman"/>
                <a:cs typeface="Times New Roman"/>
              </a:rPr>
              <a:t>Endothel</a:t>
            </a:r>
            <a:r>
              <a:rPr lang="en-US" sz="1700" dirty="0">
                <a:latin typeface="Times New Roman"/>
                <a:cs typeface="Times New Roman"/>
              </a:rPr>
              <a:t> damage</a:t>
            </a:r>
            <a:endParaRPr lang="sr-Latn-RS" sz="17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lang="sr-Latn-RS" sz="17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lang="sr-Latn-RS" sz="17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5" name="object 4"/>
          <p:cNvSpPr txBox="1"/>
          <p:nvPr/>
        </p:nvSpPr>
        <p:spPr>
          <a:xfrm>
            <a:off x="7491658" y="1690688"/>
            <a:ext cx="2643505" cy="820096"/>
          </a:xfrm>
          <a:prstGeom prst="rect">
            <a:avLst/>
          </a:prstGeom>
          <a:solidFill>
            <a:srgbClr val="FCEADA"/>
          </a:solidFill>
          <a:ln w="25400">
            <a:solidFill>
              <a:srgbClr val="000000"/>
            </a:solidFill>
          </a:ln>
        </p:spPr>
        <p:txBody>
          <a:bodyPr vert="horz" wrap="square" lIns="0" tIns="444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5"/>
              </a:spcBef>
            </a:pPr>
            <a:r>
              <a:rPr lang="en-US" sz="2650">
                <a:latin typeface="Times New Roman"/>
                <a:cs typeface="Times New Roman"/>
              </a:rPr>
              <a:t>Blocking of the lymph roads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6" name="object 5"/>
          <p:cNvSpPr txBox="1"/>
          <p:nvPr/>
        </p:nvSpPr>
        <p:spPr>
          <a:xfrm>
            <a:off x="1705220" y="3190812"/>
            <a:ext cx="2643505" cy="822020"/>
          </a:xfrm>
          <a:prstGeom prst="rect">
            <a:avLst/>
          </a:prstGeom>
          <a:solidFill>
            <a:srgbClr val="DCE6F1"/>
          </a:solidFill>
          <a:ln w="25400">
            <a:solidFill>
              <a:srgbClr val="4F81BC"/>
            </a:solidFill>
          </a:ln>
        </p:spPr>
        <p:txBody>
          <a:bodyPr vert="horz" wrap="square" lIns="0" tIns="635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</a:pPr>
            <a:endParaRPr sz="17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lang="en-US" spc="-5" dirty="0">
                <a:latin typeface="Times New Roman"/>
                <a:cs typeface="Times New Roman"/>
              </a:rPr>
              <a:t>Increasing pressure in
left </a:t>
            </a:r>
            <a:r>
              <a:rPr lang="en-US" spc="-5" dirty="0" err="1">
                <a:latin typeface="Times New Roman"/>
                <a:cs typeface="Times New Roman"/>
              </a:rPr>
              <a:t>ventric</a:t>
            </a:r>
            <a:r>
              <a:rPr lang="en-US" spc="-5" dirty="0">
                <a:latin typeface="Times New Roman"/>
                <a:cs typeface="Times New Roman"/>
              </a:rPr>
              <a:t> box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7" name="object 6"/>
          <p:cNvSpPr txBox="1"/>
          <p:nvPr/>
        </p:nvSpPr>
        <p:spPr>
          <a:xfrm>
            <a:off x="4634158" y="3190812"/>
            <a:ext cx="2643505" cy="1071880"/>
          </a:xfrm>
          <a:prstGeom prst="rect">
            <a:avLst/>
          </a:prstGeom>
          <a:solidFill>
            <a:srgbClr val="F1DCDB"/>
          </a:solidFill>
          <a:ln w="25400">
            <a:solidFill>
              <a:srgbClr val="385D89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2005"/>
              </a:lnSpc>
            </a:pPr>
            <a:r>
              <a:rPr sz="1800" spc="-5" dirty="0">
                <a:latin typeface="Times New Roman"/>
                <a:cs typeface="Times New Roman"/>
              </a:rPr>
              <a:t>Повећање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капиларне</a:t>
            </a:r>
            <a:endParaRPr sz="1800">
              <a:latin typeface="Times New Roman"/>
              <a:cs typeface="Times New Roman"/>
            </a:endParaRPr>
          </a:p>
          <a:p>
            <a:pPr marL="418465" marR="410845" algn="ctr">
              <a:lnSpc>
                <a:spcPct val="100000"/>
              </a:lnSpc>
            </a:pPr>
            <a:r>
              <a:rPr sz="1800" dirty="0">
                <a:latin typeface="Times New Roman"/>
                <a:cs typeface="Times New Roman"/>
              </a:rPr>
              <a:t>пропустљивости</a:t>
            </a:r>
            <a:r>
              <a:rPr sz="1800" spc="-1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и  </a:t>
            </a:r>
            <a:r>
              <a:rPr sz="1800" spc="-5" dirty="0">
                <a:latin typeface="Times New Roman"/>
                <a:cs typeface="Times New Roman"/>
              </a:rPr>
              <a:t>смањена </a:t>
            </a:r>
            <a:r>
              <a:rPr sz="1800" dirty="0">
                <a:latin typeface="Times New Roman"/>
                <a:cs typeface="Times New Roman"/>
              </a:rPr>
              <a:t>синтеза  сурфактанта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8" name="object 7"/>
          <p:cNvSpPr txBox="1"/>
          <p:nvPr/>
        </p:nvSpPr>
        <p:spPr>
          <a:xfrm>
            <a:off x="7491658" y="3190812"/>
            <a:ext cx="2643505" cy="948977"/>
          </a:xfrm>
          <a:prstGeom prst="rect">
            <a:avLst/>
          </a:prstGeom>
          <a:solidFill>
            <a:srgbClr val="FCEADA"/>
          </a:solidFill>
          <a:ln w="25400">
            <a:solidFill>
              <a:srgbClr val="385D89"/>
            </a:solidFill>
          </a:ln>
        </p:spPr>
        <p:txBody>
          <a:bodyPr vert="horz" wrap="square" lIns="0" tIns="116839" rIns="0" bIns="0" rtlCol="0">
            <a:spAutoFit/>
          </a:bodyPr>
          <a:lstStyle/>
          <a:p>
            <a:pPr marL="159385" marR="151765" algn="ctr">
              <a:lnSpc>
                <a:spcPct val="100000"/>
              </a:lnSpc>
              <a:spcBef>
                <a:spcPts val="919"/>
              </a:spcBef>
            </a:pPr>
            <a:r>
              <a:rPr lang="en-US">
                <a:latin typeface="Times New Roman"/>
                <a:cs typeface="Times New Roman"/>
              </a:rPr>
              <a:t>Inability to remove excess fluid from interstitim</a:t>
            </a:r>
            <a:endParaRPr sz="1800" dirty="0">
              <a:latin typeface="Times New Roman"/>
              <a:cs typeface="Times New Roman"/>
            </a:endParaRPr>
          </a:p>
        </p:txBody>
      </p:sp>
      <p:grpSp>
        <p:nvGrpSpPr>
          <p:cNvPr id="9" name="object 8"/>
          <p:cNvGrpSpPr/>
          <p:nvPr/>
        </p:nvGrpSpPr>
        <p:grpSpPr>
          <a:xfrm>
            <a:off x="1692520" y="4606926"/>
            <a:ext cx="2668905" cy="1097280"/>
            <a:chOff x="344487" y="4702175"/>
            <a:chExt cx="2668905" cy="1097280"/>
          </a:xfrm>
        </p:grpSpPr>
        <p:sp>
          <p:nvSpPr>
            <p:cNvPr id="10" name="object 9"/>
            <p:cNvSpPr/>
            <p:nvPr/>
          </p:nvSpPr>
          <p:spPr>
            <a:xfrm>
              <a:off x="357187" y="4714875"/>
              <a:ext cx="2643505" cy="1071880"/>
            </a:xfrm>
            <a:custGeom>
              <a:avLst/>
              <a:gdLst/>
              <a:ahLst/>
              <a:cxnLst/>
              <a:rect l="l" t="t" r="r" b="b"/>
              <a:pathLst>
                <a:path w="2643505" h="1071879">
                  <a:moveTo>
                    <a:pt x="2643124" y="0"/>
                  </a:moveTo>
                  <a:lnTo>
                    <a:pt x="0" y="0"/>
                  </a:lnTo>
                  <a:lnTo>
                    <a:pt x="0" y="1071562"/>
                  </a:lnTo>
                  <a:lnTo>
                    <a:pt x="2643124" y="1071562"/>
                  </a:lnTo>
                  <a:lnTo>
                    <a:pt x="2643124" y="0"/>
                  </a:lnTo>
                  <a:close/>
                </a:path>
              </a:pathLst>
            </a:custGeom>
            <a:solidFill>
              <a:srgbClr val="DCE6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0"/>
            <p:cNvSpPr/>
            <p:nvPr/>
          </p:nvSpPr>
          <p:spPr>
            <a:xfrm>
              <a:off x="357187" y="4714875"/>
              <a:ext cx="2643505" cy="1071880"/>
            </a:xfrm>
            <a:custGeom>
              <a:avLst/>
              <a:gdLst/>
              <a:ahLst/>
              <a:cxnLst/>
              <a:rect l="l" t="t" r="r" b="b"/>
              <a:pathLst>
                <a:path w="2643505" h="1071879">
                  <a:moveTo>
                    <a:pt x="0" y="1071562"/>
                  </a:moveTo>
                  <a:lnTo>
                    <a:pt x="2643124" y="1071562"/>
                  </a:lnTo>
                  <a:lnTo>
                    <a:pt x="2643124" y="0"/>
                  </a:lnTo>
                  <a:lnTo>
                    <a:pt x="0" y="0"/>
                  </a:lnTo>
                  <a:lnTo>
                    <a:pt x="0" y="1071562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1"/>
          <p:cNvSpPr txBox="1"/>
          <p:nvPr/>
        </p:nvSpPr>
        <p:spPr>
          <a:xfrm>
            <a:off x="1799848" y="4724655"/>
            <a:ext cx="245173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en-US" spc="-5">
                <a:latin typeface="Times New Roman"/>
                <a:cs typeface="Times New Roman"/>
              </a:rPr>
              <a:t>Increase in hydrostat pressure in pulmonary capillars</a:t>
            </a:r>
            <a:endParaRPr sz="1800" dirty="0">
              <a:latin typeface="Times New Roman"/>
              <a:cs typeface="Times New Roman"/>
            </a:endParaRPr>
          </a:p>
        </p:txBody>
      </p:sp>
      <p:grpSp>
        <p:nvGrpSpPr>
          <p:cNvPr id="13" name="object 12"/>
          <p:cNvGrpSpPr/>
          <p:nvPr/>
        </p:nvGrpSpPr>
        <p:grpSpPr>
          <a:xfrm>
            <a:off x="4621458" y="4606926"/>
            <a:ext cx="2668905" cy="1097280"/>
            <a:chOff x="3273425" y="4702175"/>
            <a:chExt cx="2668905" cy="1097280"/>
          </a:xfrm>
        </p:grpSpPr>
        <p:sp>
          <p:nvSpPr>
            <p:cNvPr id="14" name="object 13"/>
            <p:cNvSpPr/>
            <p:nvPr/>
          </p:nvSpPr>
          <p:spPr>
            <a:xfrm>
              <a:off x="3286125" y="4714875"/>
              <a:ext cx="2643505" cy="1071880"/>
            </a:xfrm>
            <a:custGeom>
              <a:avLst/>
              <a:gdLst/>
              <a:ahLst/>
              <a:cxnLst/>
              <a:rect l="l" t="t" r="r" b="b"/>
              <a:pathLst>
                <a:path w="2643504" h="1071879">
                  <a:moveTo>
                    <a:pt x="2643251" y="0"/>
                  </a:moveTo>
                  <a:lnTo>
                    <a:pt x="0" y="0"/>
                  </a:lnTo>
                  <a:lnTo>
                    <a:pt x="0" y="1071562"/>
                  </a:lnTo>
                  <a:lnTo>
                    <a:pt x="2643251" y="1071562"/>
                  </a:lnTo>
                  <a:lnTo>
                    <a:pt x="2643251" y="0"/>
                  </a:lnTo>
                  <a:close/>
                </a:path>
              </a:pathLst>
            </a:custGeom>
            <a:solidFill>
              <a:srgbClr val="F1DC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4"/>
            <p:cNvSpPr/>
            <p:nvPr/>
          </p:nvSpPr>
          <p:spPr>
            <a:xfrm>
              <a:off x="3286125" y="4714875"/>
              <a:ext cx="2643505" cy="1071880"/>
            </a:xfrm>
            <a:custGeom>
              <a:avLst/>
              <a:gdLst/>
              <a:ahLst/>
              <a:cxnLst/>
              <a:rect l="l" t="t" r="r" b="b"/>
              <a:pathLst>
                <a:path w="2643504" h="1071879">
                  <a:moveTo>
                    <a:pt x="0" y="1071562"/>
                  </a:moveTo>
                  <a:lnTo>
                    <a:pt x="2643251" y="1071562"/>
                  </a:lnTo>
                  <a:lnTo>
                    <a:pt x="2643251" y="0"/>
                  </a:lnTo>
                  <a:lnTo>
                    <a:pt x="0" y="0"/>
                  </a:lnTo>
                  <a:lnTo>
                    <a:pt x="0" y="1071562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5"/>
          <p:cNvSpPr txBox="1"/>
          <p:nvPr/>
        </p:nvSpPr>
        <p:spPr>
          <a:xfrm>
            <a:off x="4724454" y="4724655"/>
            <a:ext cx="246126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175" algn="ctr">
              <a:lnSpc>
                <a:spcPct val="100000"/>
              </a:lnSpc>
              <a:spcBef>
                <a:spcPts val="100"/>
              </a:spcBef>
            </a:pPr>
            <a:r>
              <a:rPr lang="en-US" spc="-5">
                <a:latin typeface="Times New Roman"/>
                <a:cs typeface="Times New Roman"/>
              </a:rPr>
              <a:t>Transition of fluids and proteins from capillara to interstium and alveoli</a:t>
            </a:r>
            <a:endParaRPr sz="1800" dirty="0">
              <a:latin typeface="Times New Roman"/>
              <a:cs typeface="Times New Roman"/>
            </a:endParaRPr>
          </a:p>
        </p:txBody>
      </p:sp>
      <p:grpSp>
        <p:nvGrpSpPr>
          <p:cNvPr id="17" name="object 16"/>
          <p:cNvGrpSpPr/>
          <p:nvPr/>
        </p:nvGrpSpPr>
        <p:grpSpPr>
          <a:xfrm>
            <a:off x="7478958" y="4606926"/>
            <a:ext cx="2668905" cy="1097280"/>
            <a:chOff x="6130925" y="4702175"/>
            <a:chExt cx="2668905" cy="1097280"/>
          </a:xfrm>
        </p:grpSpPr>
        <p:sp>
          <p:nvSpPr>
            <p:cNvPr id="18" name="object 17"/>
            <p:cNvSpPr/>
            <p:nvPr/>
          </p:nvSpPr>
          <p:spPr>
            <a:xfrm>
              <a:off x="6143625" y="4714875"/>
              <a:ext cx="2643505" cy="1071880"/>
            </a:xfrm>
            <a:custGeom>
              <a:avLst/>
              <a:gdLst/>
              <a:ahLst/>
              <a:cxnLst/>
              <a:rect l="l" t="t" r="r" b="b"/>
              <a:pathLst>
                <a:path w="2643504" h="1071879">
                  <a:moveTo>
                    <a:pt x="2643251" y="0"/>
                  </a:moveTo>
                  <a:lnTo>
                    <a:pt x="0" y="0"/>
                  </a:lnTo>
                  <a:lnTo>
                    <a:pt x="0" y="1071562"/>
                  </a:lnTo>
                  <a:lnTo>
                    <a:pt x="2643251" y="1071562"/>
                  </a:lnTo>
                  <a:lnTo>
                    <a:pt x="2643251" y="0"/>
                  </a:lnTo>
                  <a:close/>
                </a:path>
              </a:pathLst>
            </a:custGeom>
            <a:solidFill>
              <a:srgbClr val="FC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8"/>
            <p:cNvSpPr/>
            <p:nvPr/>
          </p:nvSpPr>
          <p:spPr>
            <a:xfrm>
              <a:off x="6143625" y="4714875"/>
              <a:ext cx="2643505" cy="1071880"/>
            </a:xfrm>
            <a:custGeom>
              <a:avLst/>
              <a:gdLst/>
              <a:ahLst/>
              <a:cxnLst/>
              <a:rect l="l" t="t" r="r" b="b"/>
              <a:pathLst>
                <a:path w="2643504" h="1071879">
                  <a:moveTo>
                    <a:pt x="0" y="1071562"/>
                  </a:moveTo>
                  <a:lnTo>
                    <a:pt x="2643251" y="1071562"/>
                  </a:lnTo>
                  <a:lnTo>
                    <a:pt x="2643251" y="0"/>
                  </a:lnTo>
                  <a:lnTo>
                    <a:pt x="0" y="0"/>
                  </a:lnTo>
                  <a:lnTo>
                    <a:pt x="0" y="1071562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19"/>
          <p:cNvSpPr txBox="1"/>
          <p:nvPr/>
        </p:nvSpPr>
        <p:spPr>
          <a:xfrm>
            <a:off x="7675427" y="4861815"/>
            <a:ext cx="22739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</a:pPr>
            <a:r>
              <a:rPr lang="en-US" spc="-5">
                <a:latin typeface="Times New Roman"/>
                <a:cs typeface="Times New Roman"/>
              </a:rPr>
              <a:t>Accumulation of fluids in interstium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21" name="object 20"/>
          <p:cNvSpPr txBox="1"/>
          <p:nvPr/>
        </p:nvSpPr>
        <p:spPr>
          <a:xfrm>
            <a:off x="1776658" y="1690688"/>
            <a:ext cx="2643505" cy="769441"/>
          </a:xfrm>
          <a:prstGeom prst="rect">
            <a:avLst/>
          </a:prstGeom>
          <a:solidFill>
            <a:srgbClr val="DCE6F1"/>
          </a:solidFill>
          <a:ln w="254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pc="-5">
                <a:latin typeface="Times New Roman"/>
                <a:cs typeface="Times New Roman"/>
              </a:rPr>
              <a:t>Valve dysfunction
Ischemic heart disease Insuffition of the left heart</a:t>
            </a:r>
            <a:endParaRPr sz="1800" dirty="0">
              <a:latin typeface="Times New Roman"/>
              <a:cs typeface="Times New Roman"/>
            </a:endParaRPr>
          </a:p>
        </p:txBody>
      </p:sp>
      <p:grpSp>
        <p:nvGrpSpPr>
          <p:cNvPr id="22" name="object 21"/>
          <p:cNvGrpSpPr/>
          <p:nvPr/>
        </p:nvGrpSpPr>
        <p:grpSpPr>
          <a:xfrm>
            <a:off x="4692959" y="6035676"/>
            <a:ext cx="2526030" cy="739775"/>
            <a:chOff x="3344926" y="6130925"/>
            <a:chExt cx="2526030" cy="739775"/>
          </a:xfrm>
        </p:grpSpPr>
        <p:sp>
          <p:nvSpPr>
            <p:cNvPr id="23" name="object 22"/>
            <p:cNvSpPr/>
            <p:nvPr/>
          </p:nvSpPr>
          <p:spPr>
            <a:xfrm>
              <a:off x="3357626" y="6143625"/>
              <a:ext cx="2500630" cy="714375"/>
            </a:xfrm>
            <a:custGeom>
              <a:avLst/>
              <a:gdLst/>
              <a:ahLst/>
              <a:cxnLst/>
              <a:rect l="l" t="t" r="r" b="b"/>
              <a:pathLst>
                <a:path w="2500629" h="714375">
                  <a:moveTo>
                    <a:pt x="2500249" y="0"/>
                  </a:moveTo>
                  <a:lnTo>
                    <a:pt x="0" y="0"/>
                  </a:lnTo>
                  <a:lnTo>
                    <a:pt x="0" y="714375"/>
                  </a:lnTo>
                  <a:lnTo>
                    <a:pt x="2500249" y="714375"/>
                  </a:lnTo>
                  <a:lnTo>
                    <a:pt x="2500249" y="0"/>
                  </a:lnTo>
                  <a:close/>
                </a:path>
              </a:pathLst>
            </a:custGeom>
            <a:solidFill>
              <a:srgbClr val="EDEB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3"/>
            <p:cNvSpPr/>
            <p:nvPr/>
          </p:nvSpPr>
          <p:spPr>
            <a:xfrm>
              <a:off x="3357626" y="6143625"/>
              <a:ext cx="2500630" cy="714375"/>
            </a:xfrm>
            <a:custGeom>
              <a:avLst/>
              <a:gdLst/>
              <a:ahLst/>
              <a:cxnLst/>
              <a:rect l="l" t="t" r="r" b="b"/>
              <a:pathLst>
                <a:path w="2500629" h="714375">
                  <a:moveTo>
                    <a:pt x="0" y="714375"/>
                  </a:moveTo>
                  <a:lnTo>
                    <a:pt x="2500249" y="714375"/>
                  </a:lnTo>
                  <a:lnTo>
                    <a:pt x="2500249" y="0"/>
                  </a:lnTo>
                  <a:lnTo>
                    <a:pt x="0" y="0"/>
                  </a:lnTo>
                  <a:lnTo>
                    <a:pt x="0" y="714375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4"/>
          <p:cNvSpPr txBox="1"/>
          <p:nvPr/>
        </p:nvSpPr>
        <p:spPr>
          <a:xfrm>
            <a:off x="4718359" y="6168492"/>
            <a:ext cx="247523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06705">
              <a:lnSpc>
                <a:spcPct val="100000"/>
              </a:lnSpc>
              <a:spcBef>
                <a:spcPts val="95"/>
              </a:spcBef>
            </a:pPr>
            <a:r>
              <a:rPr lang="en-US" sz="2800" b="1" spc="-5">
                <a:latin typeface="Times New Roman"/>
                <a:cs typeface="Times New Roman"/>
              </a:rPr>
              <a:t>Lung edema</a:t>
            </a:r>
            <a:endParaRPr sz="2800" dirty="0">
              <a:latin typeface="Times New Roman"/>
              <a:cs typeface="Times New Roman"/>
            </a:endParaRPr>
          </a:p>
        </p:txBody>
      </p:sp>
      <p:grpSp>
        <p:nvGrpSpPr>
          <p:cNvPr id="26" name="object 25"/>
          <p:cNvGrpSpPr/>
          <p:nvPr/>
        </p:nvGrpSpPr>
        <p:grpSpPr>
          <a:xfrm>
            <a:off x="2906958" y="2749551"/>
            <a:ext cx="240029" cy="454025"/>
            <a:chOff x="1558925" y="2844800"/>
            <a:chExt cx="240029" cy="454025"/>
          </a:xfrm>
        </p:grpSpPr>
        <p:sp>
          <p:nvSpPr>
            <p:cNvPr id="27" name="object 26"/>
            <p:cNvSpPr/>
            <p:nvPr/>
          </p:nvSpPr>
          <p:spPr>
            <a:xfrm>
              <a:off x="1571625" y="2857500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30" h="428625">
                  <a:moveTo>
                    <a:pt x="160781" y="0"/>
                  </a:moveTo>
                  <a:lnTo>
                    <a:pt x="53593" y="0"/>
                  </a:lnTo>
                  <a:lnTo>
                    <a:pt x="53593" y="321437"/>
                  </a:lnTo>
                  <a:lnTo>
                    <a:pt x="0" y="321437"/>
                  </a:lnTo>
                  <a:lnTo>
                    <a:pt x="107187" y="428625"/>
                  </a:lnTo>
                  <a:lnTo>
                    <a:pt x="214375" y="321437"/>
                  </a:lnTo>
                  <a:lnTo>
                    <a:pt x="160781" y="321437"/>
                  </a:lnTo>
                  <a:lnTo>
                    <a:pt x="160781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7"/>
            <p:cNvSpPr/>
            <p:nvPr/>
          </p:nvSpPr>
          <p:spPr>
            <a:xfrm>
              <a:off x="1571625" y="2857500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30" h="428625">
                  <a:moveTo>
                    <a:pt x="0" y="321437"/>
                  </a:moveTo>
                  <a:lnTo>
                    <a:pt x="53593" y="321437"/>
                  </a:lnTo>
                  <a:lnTo>
                    <a:pt x="53593" y="0"/>
                  </a:lnTo>
                  <a:lnTo>
                    <a:pt x="160781" y="0"/>
                  </a:lnTo>
                  <a:lnTo>
                    <a:pt x="160781" y="321437"/>
                  </a:lnTo>
                  <a:lnTo>
                    <a:pt x="214375" y="321437"/>
                  </a:lnTo>
                  <a:lnTo>
                    <a:pt x="107187" y="428625"/>
                  </a:lnTo>
                  <a:lnTo>
                    <a:pt x="0" y="321437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9" name="object 28"/>
          <p:cNvGrpSpPr/>
          <p:nvPr/>
        </p:nvGrpSpPr>
        <p:grpSpPr>
          <a:xfrm>
            <a:off x="5835959" y="2749551"/>
            <a:ext cx="240029" cy="454025"/>
            <a:chOff x="4487926" y="2844800"/>
            <a:chExt cx="240029" cy="454025"/>
          </a:xfrm>
        </p:grpSpPr>
        <p:sp>
          <p:nvSpPr>
            <p:cNvPr id="30" name="object 29"/>
            <p:cNvSpPr/>
            <p:nvPr/>
          </p:nvSpPr>
          <p:spPr>
            <a:xfrm>
              <a:off x="4500626" y="2857500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29" h="428625">
                  <a:moveTo>
                    <a:pt x="160654" y="0"/>
                  </a:moveTo>
                  <a:lnTo>
                    <a:pt x="53466" y="0"/>
                  </a:lnTo>
                  <a:lnTo>
                    <a:pt x="53466" y="321437"/>
                  </a:lnTo>
                  <a:lnTo>
                    <a:pt x="0" y="321437"/>
                  </a:lnTo>
                  <a:lnTo>
                    <a:pt x="107061" y="428625"/>
                  </a:lnTo>
                  <a:lnTo>
                    <a:pt x="214249" y="321437"/>
                  </a:lnTo>
                  <a:lnTo>
                    <a:pt x="160654" y="321437"/>
                  </a:lnTo>
                  <a:lnTo>
                    <a:pt x="160654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0"/>
            <p:cNvSpPr/>
            <p:nvPr/>
          </p:nvSpPr>
          <p:spPr>
            <a:xfrm>
              <a:off x="4500626" y="2857500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29" h="428625">
                  <a:moveTo>
                    <a:pt x="0" y="321437"/>
                  </a:moveTo>
                  <a:lnTo>
                    <a:pt x="53466" y="321437"/>
                  </a:lnTo>
                  <a:lnTo>
                    <a:pt x="53466" y="0"/>
                  </a:lnTo>
                  <a:lnTo>
                    <a:pt x="160654" y="0"/>
                  </a:lnTo>
                  <a:lnTo>
                    <a:pt x="160654" y="321437"/>
                  </a:lnTo>
                  <a:lnTo>
                    <a:pt x="214249" y="321437"/>
                  </a:lnTo>
                  <a:lnTo>
                    <a:pt x="107061" y="428625"/>
                  </a:lnTo>
                  <a:lnTo>
                    <a:pt x="0" y="321437"/>
                  </a:lnTo>
                  <a:close/>
                </a:path>
              </a:pathLst>
            </a:custGeom>
            <a:ln w="25399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2" name="object 31"/>
          <p:cNvGrpSpPr/>
          <p:nvPr/>
        </p:nvGrpSpPr>
        <p:grpSpPr>
          <a:xfrm>
            <a:off x="8693459" y="2749551"/>
            <a:ext cx="240029" cy="454025"/>
            <a:chOff x="7345426" y="2844800"/>
            <a:chExt cx="240029" cy="454025"/>
          </a:xfrm>
        </p:grpSpPr>
        <p:sp>
          <p:nvSpPr>
            <p:cNvPr id="33" name="object 32"/>
            <p:cNvSpPr/>
            <p:nvPr/>
          </p:nvSpPr>
          <p:spPr>
            <a:xfrm>
              <a:off x="7358126" y="2857500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29" h="428625">
                  <a:moveTo>
                    <a:pt x="160654" y="0"/>
                  </a:moveTo>
                  <a:lnTo>
                    <a:pt x="53467" y="0"/>
                  </a:lnTo>
                  <a:lnTo>
                    <a:pt x="53467" y="321437"/>
                  </a:lnTo>
                  <a:lnTo>
                    <a:pt x="0" y="321437"/>
                  </a:lnTo>
                  <a:lnTo>
                    <a:pt x="107060" y="428625"/>
                  </a:lnTo>
                  <a:lnTo>
                    <a:pt x="214249" y="321437"/>
                  </a:lnTo>
                  <a:lnTo>
                    <a:pt x="160654" y="321437"/>
                  </a:lnTo>
                  <a:lnTo>
                    <a:pt x="160654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3"/>
            <p:cNvSpPr/>
            <p:nvPr/>
          </p:nvSpPr>
          <p:spPr>
            <a:xfrm>
              <a:off x="7358126" y="2857500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29" h="428625">
                  <a:moveTo>
                    <a:pt x="0" y="321437"/>
                  </a:moveTo>
                  <a:lnTo>
                    <a:pt x="53467" y="321437"/>
                  </a:lnTo>
                  <a:lnTo>
                    <a:pt x="53467" y="0"/>
                  </a:lnTo>
                  <a:lnTo>
                    <a:pt x="160654" y="0"/>
                  </a:lnTo>
                  <a:lnTo>
                    <a:pt x="160654" y="321437"/>
                  </a:lnTo>
                  <a:lnTo>
                    <a:pt x="214249" y="321437"/>
                  </a:lnTo>
                  <a:lnTo>
                    <a:pt x="107060" y="428625"/>
                  </a:lnTo>
                  <a:lnTo>
                    <a:pt x="0" y="321437"/>
                  </a:lnTo>
                  <a:close/>
                </a:path>
              </a:pathLst>
            </a:custGeom>
            <a:ln w="25399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5" name="object 34"/>
          <p:cNvGrpSpPr/>
          <p:nvPr/>
        </p:nvGrpSpPr>
        <p:grpSpPr>
          <a:xfrm>
            <a:off x="2906958" y="4249674"/>
            <a:ext cx="6026150" cy="2195195"/>
            <a:chOff x="1558925" y="4344923"/>
            <a:chExt cx="6026150" cy="2195195"/>
          </a:xfrm>
        </p:grpSpPr>
        <p:sp>
          <p:nvSpPr>
            <p:cNvPr id="36" name="object 35"/>
            <p:cNvSpPr/>
            <p:nvPr/>
          </p:nvSpPr>
          <p:spPr>
            <a:xfrm>
              <a:off x="1571625" y="4357623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30" h="428625">
                  <a:moveTo>
                    <a:pt x="160781" y="0"/>
                  </a:moveTo>
                  <a:lnTo>
                    <a:pt x="53593" y="0"/>
                  </a:lnTo>
                  <a:lnTo>
                    <a:pt x="53593" y="321563"/>
                  </a:lnTo>
                  <a:lnTo>
                    <a:pt x="0" y="321563"/>
                  </a:lnTo>
                  <a:lnTo>
                    <a:pt x="107187" y="428625"/>
                  </a:lnTo>
                  <a:lnTo>
                    <a:pt x="214375" y="321563"/>
                  </a:lnTo>
                  <a:lnTo>
                    <a:pt x="160781" y="321563"/>
                  </a:lnTo>
                  <a:lnTo>
                    <a:pt x="160781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6"/>
            <p:cNvSpPr/>
            <p:nvPr/>
          </p:nvSpPr>
          <p:spPr>
            <a:xfrm>
              <a:off x="1571625" y="4357623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30" h="428625">
                  <a:moveTo>
                    <a:pt x="0" y="321563"/>
                  </a:moveTo>
                  <a:lnTo>
                    <a:pt x="53593" y="321563"/>
                  </a:lnTo>
                  <a:lnTo>
                    <a:pt x="53593" y="0"/>
                  </a:lnTo>
                  <a:lnTo>
                    <a:pt x="160781" y="0"/>
                  </a:lnTo>
                  <a:lnTo>
                    <a:pt x="160781" y="321563"/>
                  </a:lnTo>
                  <a:lnTo>
                    <a:pt x="214375" y="321563"/>
                  </a:lnTo>
                  <a:lnTo>
                    <a:pt x="107187" y="428625"/>
                  </a:lnTo>
                  <a:lnTo>
                    <a:pt x="0" y="321563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7"/>
            <p:cNvSpPr/>
            <p:nvPr/>
          </p:nvSpPr>
          <p:spPr>
            <a:xfrm>
              <a:off x="4429125" y="4357623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29" h="428625">
                  <a:moveTo>
                    <a:pt x="160782" y="0"/>
                  </a:moveTo>
                  <a:lnTo>
                    <a:pt x="53594" y="0"/>
                  </a:lnTo>
                  <a:lnTo>
                    <a:pt x="53594" y="321563"/>
                  </a:lnTo>
                  <a:lnTo>
                    <a:pt x="0" y="321563"/>
                  </a:lnTo>
                  <a:lnTo>
                    <a:pt x="107187" y="428625"/>
                  </a:lnTo>
                  <a:lnTo>
                    <a:pt x="214375" y="321563"/>
                  </a:lnTo>
                  <a:lnTo>
                    <a:pt x="160782" y="321563"/>
                  </a:lnTo>
                  <a:lnTo>
                    <a:pt x="16078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8"/>
            <p:cNvSpPr/>
            <p:nvPr/>
          </p:nvSpPr>
          <p:spPr>
            <a:xfrm>
              <a:off x="4429125" y="4357623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29" h="428625">
                  <a:moveTo>
                    <a:pt x="0" y="321563"/>
                  </a:moveTo>
                  <a:lnTo>
                    <a:pt x="53594" y="321563"/>
                  </a:lnTo>
                  <a:lnTo>
                    <a:pt x="53594" y="0"/>
                  </a:lnTo>
                  <a:lnTo>
                    <a:pt x="160782" y="0"/>
                  </a:lnTo>
                  <a:lnTo>
                    <a:pt x="160782" y="321563"/>
                  </a:lnTo>
                  <a:lnTo>
                    <a:pt x="214375" y="321563"/>
                  </a:lnTo>
                  <a:lnTo>
                    <a:pt x="107187" y="428625"/>
                  </a:lnTo>
                  <a:lnTo>
                    <a:pt x="0" y="321563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39"/>
            <p:cNvSpPr/>
            <p:nvPr/>
          </p:nvSpPr>
          <p:spPr>
            <a:xfrm>
              <a:off x="4500626" y="5714999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29" h="428625">
                  <a:moveTo>
                    <a:pt x="160654" y="0"/>
                  </a:moveTo>
                  <a:lnTo>
                    <a:pt x="53466" y="0"/>
                  </a:lnTo>
                  <a:lnTo>
                    <a:pt x="53466" y="321462"/>
                  </a:lnTo>
                  <a:lnTo>
                    <a:pt x="0" y="321462"/>
                  </a:lnTo>
                  <a:lnTo>
                    <a:pt x="107061" y="428625"/>
                  </a:lnTo>
                  <a:lnTo>
                    <a:pt x="214249" y="321462"/>
                  </a:lnTo>
                  <a:lnTo>
                    <a:pt x="160654" y="321462"/>
                  </a:lnTo>
                  <a:lnTo>
                    <a:pt x="160654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0"/>
            <p:cNvSpPr/>
            <p:nvPr/>
          </p:nvSpPr>
          <p:spPr>
            <a:xfrm>
              <a:off x="4500626" y="5714999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29" h="428625">
                  <a:moveTo>
                    <a:pt x="0" y="321462"/>
                  </a:moveTo>
                  <a:lnTo>
                    <a:pt x="53466" y="321462"/>
                  </a:lnTo>
                  <a:lnTo>
                    <a:pt x="53466" y="0"/>
                  </a:lnTo>
                  <a:lnTo>
                    <a:pt x="160654" y="0"/>
                  </a:lnTo>
                  <a:lnTo>
                    <a:pt x="160654" y="321462"/>
                  </a:lnTo>
                  <a:lnTo>
                    <a:pt x="214249" y="321462"/>
                  </a:lnTo>
                  <a:lnTo>
                    <a:pt x="107061" y="428625"/>
                  </a:lnTo>
                  <a:lnTo>
                    <a:pt x="0" y="321462"/>
                  </a:lnTo>
                  <a:close/>
                </a:path>
              </a:pathLst>
            </a:custGeom>
            <a:ln w="25399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1"/>
            <p:cNvSpPr/>
            <p:nvPr/>
          </p:nvSpPr>
          <p:spPr>
            <a:xfrm>
              <a:off x="7358126" y="4357623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29" h="428625">
                  <a:moveTo>
                    <a:pt x="160654" y="0"/>
                  </a:moveTo>
                  <a:lnTo>
                    <a:pt x="53467" y="0"/>
                  </a:lnTo>
                  <a:lnTo>
                    <a:pt x="53467" y="321563"/>
                  </a:lnTo>
                  <a:lnTo>
                    <a:pt x="0" y="321563"/>
                  </a:lnTo>
                  <a:lnTo>
                    <a:pt x="107060" y="428625"/>
                  </a:lnTo>
                  <a:lnTo>
                    <a:pt x="214249" y="321563"/>
                  </a:lnTo>
                  <a:lnTo>
                    <a:pt x="160654" y="321563"/>
                  </a:lnTo>
                  <a:lnTo>
                    <a:pt x="160654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2"/>
            <p:cNvSpPr/>
            <p:nvPr/>
          </p:nvSpPr>
          <p:spPr>
            <a:xfrm>
              <a:off x="7358126" y="4357623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29" h="428625">
                  <a:moveTo>
                    <a:pt x="0" y="321563"/>
                  </a:moveTo>
                  <a:lnTo>
                    <a:pt x="53467" y="321563"/>
                  </a:lnTo>
                  <a:lnTo>
                    <a:pt x="53467" y="0"/>
                  </a:lnTo>
                  <a:lnTo>
                    <a:pt x="160654" y="0"/>
                  </a:lnTo>
                  <a:lnTo>
                    <a:pt x="160654" y="321563"/>
                  </a:lnTo>
                  <a:lnTo>
                    <a:pt x="214249" y="321563"/>
                  </a:lnTo>
                  <a:lnTo>
                    <a:pt x="107060" y="428625"/>
                  </a:lnTo>
                  <a:lnTo>
                    <a:pt x="0" y="321563"/>
                  </a:lnTo>
                  <a:close/>
                </a:path>
              </a:pathLst>
            </a:custGeom>
            <a:ln w="25399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3"/>
            <p:cNvSpPr/>
            <p:nvPr/>
          </p:nvSpPr>
          <p:spPr>
            <a:xfrm>
              <a:off x="1769618" y="5751499"/>
              <a:ext cx="5746750" cy="788670"/>
            </a:xfrm>
            <a:custGeom>
              <a:avLst/>
              <a:gdLst/>
              <a:ahLst/>
              <a:cxnLst/>
              <a:rect l="l" t="t" r="r" b="b"/>
              <a:pathLst>
                <a:path w="5746750" h="788670">
                  <a:moveTo>
                    <a:pt x="1516634" y="749388"/>
                  </a:moveTo>
                  <a:lnTo>
                    <a:pt x="1330833" y="476732"/>
                  </a:lnTo>
                  <a:lnTo>
                    <a:pt x="1320012" y="466166"/>
                  </a:lnTo>
                  <a:lnTo>
                    <a:pt x="1306449" y="460768"/>
                  </a:lnTo>
                  <a:lnTo>
                    <a:pt x="1291818" y="460844"/>
                  </a:lnTo>
                  <a:lnTo>
                    <a:pt x="1277874" y="466712"/>
                  </a:lnTo>
                  <a:lnTo>
                    <a:pt x="1267294" y="477545"/>
                  </a:lnTo>
                  <a:lnTo>
                    <a:pt x="1261897" y="491121"/>
                  </a:lnTo>
                  <a:lnTo>
                    <a:pt x="1261973" y="505726"/>
                  </a:lnTo>
                  <a:lnTo>
                    <a:pt x="1267841" y="519658"/>
                  </a:lnTo>
                  <a:lnTo>
                    <a:pt x="1337513" y="621868"/>
                  </a:lnTo>
                  <a:lnTo>
                    <a:pt x="32639" y="533"/>
                  </a:lnTo>
                  <a:lnTo>
                    <a:pt x="0" y="69329"/>
                  </a:lnTo>
                  <a:lnTo>
                    <a:pt x="1304798" y="690689"/>
                  </a:lnTo>
                  <a:lnTo>
                    <a:pt x="1181481" y="701027"/>
                  </a:lnTo>
                  <a:lnTo>
                    <a:pt x="1166952" y="705256"/>
                  </a:lnTo>
                  <a:lnTo>
                    <a:pt x="1155547" y="714400"/>
                  </a:lnTo>
                  <a:lnTo>
                    <a:pt x="1148422" y="727151"/>
                  </a:lnTo>
                  <a:lnTo>
                    <a:pt x="1146683" y="742175"/>
                  </a:lnTo>
                  <a:lnTo>
                    <a:pt x="1150912" y="756704"/>
                  </a:lnTo>
                  <a:lnTo>
                    <a:pt x="1160056" y="768096"/>
                  </a:lnTo>
                  <a:lnTo>
                    <a:pt x="1172806" y="775220"/>
                  </a:lnTo>
                  <a:lnTo>
                    <a:pt x="1187831" y="776960"/>
                  </a:lnTo>
                  <a:lnTo>
                    <a:pt x="1494066" y="751281"/>
                  </a:lnTo>
                  <a:lnTo>
                    <a:pt x="1516634" y="749388"/>
                  </a:lnTo>
                  <a:close/>
                </a:path>
                <a:path w="5746750" h="788670">
                  <a:moveTo>
                    <a:pt x="5746496" y="69875"/>
                  </a:moveTo>
                  <a:lnTo>
                    <a:pt x="5716143" y="0"/>
                  </a:lnTo>
                  <a:lnTo>
                    <a:pt x="4271543" y="628065"/>
                  </a:lnTo>
                  <a:lnTo>
                    <a:pt x="4344670" y="528320"/>
                  </a:lnTo>
                  <a:lnTo>
                    <a:pt x="4346626" y="486257"/>
                  </a:lnTo>
                  <a:lnTo>
                    <a:pt x="4308132" y="468134"/>
                  </a:lnTo>
                  <a:lnTo>
                    <a:pt x="4294390" y="473075"/>
                  </a:lnTo>
                  <a:lnTo>
                    <a:pt x="4283202" y="483260"/>
                  </a:lnTo>
                  <a:lnTo>
                    <a:pt x="4088130" y="749376"/>
                  </a:lnTo>
                  <a:lnTo>
                    <a:pt x="4415790" y="788212"/>
                  </a:lnTo>
                  <a:lnTo>
                    <a:pt x="4430839" y="786993"/>
                  </a:lnTo>
                  <a:lnTo>
                    <a:pt x="4443831" y="780300"/>
                  </a:lnTo>
                  <a:lnTo>
                    <a:pt x="4453382" y="769239"/>
                  </a:lnTo>
                  <a:lnTo>
                    <a:pt x="4458081" y="754862"/>
                  </a:lnTo>
                  <a:lnTo>
                    <a:pt x="4458017" y="754176"/>
                  </a:lnTo>
                  <a:lnTo>
                    <a:pt x="4456874" y="739787"/>
                  </a:lnTo>
                  <a:lnTo>
                    <a:pt x="4450181" y="726795"/>
                  </a:lnTo>
                  <a:lnTo>
                    <a:pt x="4439094" y="717257"/>
                  </a:lnTo>
                  <a:lnTo>
                    <a:pt x="4424680" y="712533"/>
                  </a:lnTo>
                  <a:lnTo>
                    <a:pt x="4301845" y="697979"/>
                  </a:lnTo>
                  <a:lnTo>
                    <a:pt x="5746496" y="69875"/>
                  </a:lnTo>
                  <a:close/>
                </a:path>
              </a:pathLst>
            </a:custGeom>
            <a:solidFill>
              <a:srgbClr val="497D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93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90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74"/>
    </mc:Choice>
    <mc:Fallback xmlns="">
      <p:transition spd="slow" advTm="6274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Pathophysiological consequences of pulmonary </a:t>
            </a:r>
            <a:r>
              <a:rPr lang="en-US" dirty="0" err="1"/>
              <a:t>ede</a:t>
            </a:r>
            <a:r>
              <a:rPr lang="sr-Latn-RS" dirty="0"/>
              <a:t>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transudate or exudate is first present in the </a:t>
            </a:r>
            <a:r>
              <a:rPr lang="en-US" dirty="0" err="1"/>
              <a:t>interstitium</a:t>
            </a:r>
            <a:r>
              <a:rPr lang="en-US" dirty="0"/>
              <a:t> (interstitial edema), which leads to a decrease in lung compliance with the establishment of rapid and shallow breathing</a:t>
            </a:r>
          </a:p>
          <a:p>
            <a:r>
              <a:rPr lang="en-US" dirty="0"/>
              <a:t>dyspnea on exertion and nonproductive cough</a:t>
            </a:r>
          </a:p>
          <a:p>
            <a:r>
              <a:rPr lang="en-US" dirty="0"/>
              <a:t>moving fluid into the alveoli causes alveolar edema</a:t>
            </a:r>
          </a:p>
          <a:p>
            <a:r>
              <a:rPr lang="en-US" dirty="0"/>
              <a:t>hypoxemia</a:t>
            </a:r>
          </a:p>
          <a:p>
            <a:r>
              <a:rPr lang="en-US" dirty="0"/>
              <a:t>dyspnea, cyanosis, sweating and hypercapnia</a:t>
            </a:r>
          </a:p>
        </p:txBody>
      </p:sp>
      <p:sp>
        <p:nvSpPr>
          <p:cNvPr id="4" name="Down Arrow 3"/>
          <p:cNvSpPr/>
          <p:nvPr/>
        </p:nvSpPr>
        <p:spPr>
          <a:xfrm>
            <a:off x="10827380" y="1490871"/>
            <a:ext cx="395926" cy="4053526"/>
          </a:xfrm>
          <a:prstGeom prst="downArrow">
            <a:avLst/>
          </a:prstGeom>
          <a:gradFill flip="none" rotWithShape="1">
            <a:gsLst>
              <a:gs pos="0">
                <a:srgbClr val="C00000"/>
              </a:gs>
              <a:gs pos="91500">
                <a:srgbClr val="C2DAEF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94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532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835"/>
    </mc:Choice>
    <mc:Fallback xmlns="">
      <p:transition spd="slow" advTm="46835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Acute respiratory distress syndrome (ARDS)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5600" marR="1119505" indent="-3429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pc="-10" dirty="0">
                <a:solidFill>
                  <a:srgbClr val="C00000"/>
                </a:solidFill>
                <a:cs typeface="Times New Roman"/>
              </a:rPr>
              <a:t>fulminant form of respiratory failure</a:t>
            </a:r>
          </a:p>
          <a:p>
            <a:pPr marL="355600" marR="1119505" indent="-3429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pc="-10" dirty="0">
                <a:cs typeface="Times New Roman"/>
              </a:rPr>
              <a:t>severe, acute lung damage resulting in:</a:t>
            </a:r>
          </a:p>
          <a:p>
            <a:pPr marL="469900" marR="1119505" indent="-457200">
              <a:lnSpc>
                <a:spcPts val="3460"/>
              </a:lnSpc>
              <a:spcBef>
                <a:spcPts val="535"/>
              </a:spcBef>
              <a:buFont typeface="Wingdings" panose="05000000000000000000" pitchFamily="2" charset="2"/>
              <a:buChar char="Ø"/>
              <a:tabLst>
                <a:tab pos="354965" algn="l"/>
                <a:tab pos="355600" algn="l"/>
              </a:tabLst>
            </a:pPr>
            <a:r>
              <a:rPr lang="en-US" spc="-10" dirty="0">
                <a:cs typeface="Times New Roman"/>
              </a:rPr>
              <a:t>damage to the alveoli,</a:t>
            </a:r>
          </a:p>
          <a:p>
            <a:pPr marL="469900" marR="1119505" indent="-457200">
              <a:lnSpc>
                <a:spcPts val="3460"/>
              </a:lnSpc>
              <a:spcBef>
                <a:spcPts val="535"/>
              </a:spcBef>
              <a:buFont typeface="Wingdings" panose="05000000000000000000" pitchFamily="2" charset="2"/>
              <a:buChar char="Ø"/>
              <a:tabLst>
                <a:tab pos="354965" algn="l"/>
                <a:tab pos="355600" algn="l"/>
              </a:tabLst>
            </a:pPr>
            <a:r>
              <a:rPr lang="en-US" spc="-10" dirty="0">
                <a:cs typeface="Times New Roman"/>
              </a:rPr>
              <a:t>increased vacuolar (capillary) permeability</a:t>
            </a:r>
          </a:p>
          <a:p>
            <a:pPr marL="469900" marR="1119505" indent="-457200">
              <a:lnSpc>
                <a:spcPts val="3460"/>
              </a:lnSpc>
              <a:spcBef>
                <a:spcPts val="535"/>
              </a:spcBef>
              <a:buFont typeface="Wingdings" panose="05000000000000000000" pitchFamily="2" charset="2"/>
              <a:buChar char="Ø"/>
              <a:tabLst>
                <a:tab pos="354965" algn="l"/>
                <a:tab pos="355600" algn="l"/>
              </a:tabLst>
            </a:pPr>
            <a:r>
              <a:rPr lang="en-US" spc="-10" dirty="0">
                <a:cs typeface="Times New Roman"/>
              </a:rPr>
              <a:t>noncardiogenic pulmonary edema</a:t>
            </a:r>
          </a:p>
          <a:p>
            <a:pPr marL="355600" marR="1119505" indent="-3429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pc="-10" dirty="0">
                <a:cs typeface="Times New Roman"/>
              </a:rPr>
              <a:t>consequence of ARDS: acute hypoxemia</a:t>
            </a:r>
          </a:p>
          <a:p>
            <a:pPr marL="355600" marR="1119505" indent="-3429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pc="-10" dirty="0">
                <a:cs typeface="Times New Roman"/>
              </a:rPr>
              <a:t>difficult to treat (does not respond to therapy)</a:t>
            </a:r>
          </a:p>
          <a:p>
            <a:pPr marL="355600" marR="1119505" indent="-3429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pc="-10" dirty="0">
                <a:cs typeface="Times New Roman"/>
              </a:rPr>
              <a:t>high mortality: 40%-60%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95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66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630"/>
    </mc:Choice>
    <mc:Fallback xmlns="">
      <p:transition spd="slow" advTm="2363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Acute respiratory distress syndrome (ARDS)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initial lung damage most often causes damage to the pulmonary capillary endothelium (less often the alveolar epithelium)</a:t>
            </a:r>
          </a:p>
          <a:p>
            <a:r>
              <a:rPr lang="en-US" dirty="0"/>
              <a:t>platelet aggregation with intravascular thrombus formation</a:t>
            </a:r>
          </a:p>
          <a:p>
            <a:r>
              <a:rPr lang="en-US" dirty="0"/>
              <a:t>platelets release mediators that attract neutrophils</a:t>
            </a:r>
          </a:p>
          <a:p>
            <a:r>
              <a:rPr lang="en-US" dirty="0"/>
              <a:t>complement activation (C5a – a powerful stimulator of neutrophil activity)</a:t>
            </a:r>
          </a:p>
          <a:p>
            <a:r>
              <a:rPr lang="en-US" dirty="0"/>
              <a:t>infiltration by neutrophils</a:t>
            </a:r>
          </a:p>
          <a:p>
            <a:r>
              <a:rPr lang="en-US" dirty="0"/>
              <a:t>      - release of mediators (proteolytic enzymes, oxygen</a:t>
            </a:r>
          </a:p>
          <a:p>
            <a:r>
              <a:rPr lang="en-US" dirty="0"/>
              <a:t>         radicals, metabolites of arachidonic acid... )</a:t>
            </a:r>
          </a:p>
          <a:p>
            <a:r>
              <a:rPr lang="en-US" dirty="0"/>
              <a:t>      - damage to the </a:t>
            </a:r>
            <a:r>
              <a:rPr lang="en-US" dirty="0" err="1"/>
              <a:t>alveocapillary</a:t>
            </a:r>
            <a:r>
              <a:rPr lang="en-US" dirty="0"/>
              <a:t> membrane</a:t>
            </a:r>
          </a:p>
          <a:p>
            <a:r>
              <a:rPr lang="en-US" dirty="0"/>
              <a:t>      - increased permeability of the capillary membrane</a:t>
            </a:r>
            <a:endParaRPr lang="sr-Cyrl-R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96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25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297"/>
    </mc:Choice>
    <mc:Fallback xmlns="">
      <p:transition spd="slow" advTm="31297"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/>
          <p:nvPr/>
        </p:nvSpPr>
        <p:spPr>
          <a:xfrm>
            <a:off x="2252280" y="231494"/>
            <a:ext cx="7759821" cy="63860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97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61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978"/>
    </mc:Choice>
    <mc:Fallback xmlns="">
      <p:transition spd="slow" advTm="14978"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Acute respiratory distress syndrome (ARDS)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2700" marR="1294765" indent="0">
              <a:lnSpc>
                <a:spcPct val="100000"/>
              </a:lnSpc>
              <a:spcBef>
                <a:spcPts val="95"/>
              </a:spcBef>
              <a:buNone/>
              <a:tabLst>
                <a:tab pos="354965" algn="l"/>
                <a:tab pos="355600" algn="l"/>
              </a:tabLst>
            </a:pPr>
            <a:r>
              <a:rPr lang="en-US" spc="-40" dirty="0">
                <a:cs typeface="Times New Roman"/>
              </a:rPr>
              <a:t>Stages in the development of ARDS:</a:t>
            </a:r>
          </a:p>
          <a:p>
            <a:pPr marL="469900" marR="1294765" indent="-457200">
              <a:lnSpc>
                <a:spcPct val="100000"/>
              </a:lnSpc>
              <a:spcBef>
                <a:spcPts val="95"/>
              </a:spcBef>
              <a:tabLst>
                <a:tab pos="354965" algn="l"/>
                <a:tab pos="355600" algn="l"/>
              </a:tabLst>
            </a:pPr>
            <a:r>
              <a:rPr lang="en-US" spc="-40" dirty="0">
                <a:solidFill>
                  <a:srgbClr val="FF0000"/>
                </a:solidFill>
                <a:cs typeface="Times New Roman"/>
              </a:rPr>
              <a:t>exudative (acute) phase </a:t>
            </a:r>
            <a:r>
              <a:rPr lang="en-US" spc="-40" dirty="0">
                <a:cs typeface="Times New Roman"/>
              </a:rPr>
              <a:t>(crowding of capillaries, accumulation of neutrophils, swelling of endothelial cells, damage to the alveolar epithelium, formation of hyaline membranes)</a:t>
            </a:r>
          </a:p>
          <a:p>
            <a:pPr marL="469900" marR="1294765" indent="-457200">
              <a:lnSpc>
                <a:spcPct val="100000"/>
              </a:lnSpc>
              <a:spcBef>
                <a:spcPts val="95"/>
              </a:spcBef>
              <a:tabLst>
                <a:tab pos="354965" algn="l"/>
                <a:tab pos="355600" algn="l"/>
              </a:tabLst>
            </a:pPr>
            <a:r>
              <a:rPr lang="en-US" spc="-40" dirty="0">
                <a:solidFill>
                  <a:srgbClr val="FF0000"/>
                </a:solidFill>
                <a:cs typeface="Times New Roman"/>
              </a:rPr>
              <a:t>proliferative (subacute) phase </a:t>
            </a:r>
            <a:r>
              <a:rPr lang="en-US" spc="-40" dirty="0">
                <a:cs typeface="Times New Roman"/>
              </a:rPr>
              <a:t>(proliferation of type 2 pneumocytes and fibroblasts)</a:t>
            </a:r>
          </a:p>
          <a:p>
            <a:pPr marL="469900" marR="1294765" indent="-457200">
              <a:lnSpc>
                <a:spcPct val="100000"/>
              </a:lnSpc>
              <a:spcBef>
                <a:spcPts val="95"/>
              </a:spcBef>
              <a:tabLst>
                <a:tab pos="354965" algn="l"/>
                <a:tab pos="355600" algn="l"/>
              </a:tabLst>
            </a:pPr>
            <a:r>
              <a:rPr lang="en-US" spc="-40" dirty="0">
                <a:solidFill>
                  <a:srgbClr val="FF0000"/>
                </a:solidFill>
                <a:cs typeface="Times New Roman"/>
              </a:rPr>
              <a:t>fibrosis phase or chronic phase </a:t>
            </a:r>
            <a:r>
              <a:rPr lang="en-US" spc="-40" dirty="0">
                <a:cs typeface="Times New Roman"/>
              </a:rPr>
              <a:t>(fibrosing alveolitis, extracellular matrix remodeling)</a:t>
            </a:r>
          </a:p>
          <a:p>
            <a:pPr marL="469900" marR="1294765" indent="-457200">
              <a:lnSpc>
                <a:spcPct val="100000"/>
              </a:lnSpc>
              <a:spcBef>
                <a:spcPts val="95"/>
              </a:spcBef>
              <a:tabLst>
                <a:tab pos="354965" algn="l"/>
                <a:tab pos="355600" algn="l"/>
              </a:tabLst>
            </a:pPr>
            <a:r>
              <a:rPr lang="en-US" spc="-40" dirty="0">
                <a:solidFill>
                  <a:srgbClr val="FF0000"/>
                </a:solidFill>
                <a:cs typeface="Times New Roman"/>
              </a:rPr>
              <a:t>recovery phase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98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159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486"/>
    </mc:Choice>
    <mc:Fallback xmlns="">
      <p:transition spd="slow" advTm="13486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Acute respiratory distress syndrome (ARDS)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Pathophysiological consequences:</a:t>
            </a:r>
          </a:p>
          <a:p>
            <a:r>
              <a:rPr lang="en-US" dirty="0"/>
              <a:t>occurrence of pulmonary edema and hemorrhage</a:t>
            </a:r>
          </a:p>
          <a:p>
            <a:r>
              <a:rPr lang="en-US" dirty="0"/>
              <a:t>pulmonary hypertension</a:t>
            </a:r>
          </a:p>
          <a:p>
            <a:r>
              <a:rPr lang="en-US" dirty="0"/>
              <a:t>alveolar collapse</a:t>
            </a:r>
          </a:p>
          <a:p>
            <a:r>
              <a:rPr lang="en-US" dirty="0"/>
              <a:t>hypoventilation</a:t>
            </a:r>
          </a:p>
          <a:p>
            <a:r>
              <a:rPr lang="en-US" dirty="0"/>
              <a:t>dyspnea and hypoxemia</a:t>
            </a:r>
          </a:p>
          <a:p>
            <a:r>
              <a:rPr lang="en-US" dirty="0"/>
              <a:t>respiratory insufficiency</a:t>
            </a:r>
          </a:p>
          <a:p>
            <a:r>
              <a:rPr lang="en-US" dirty="0"/>
              <a:t>hypotension, cardiac output reduction and death</a:t>
            </a:r>
            <a:endParaRPr lang="sr-Cyrl-R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99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0058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584"/>
    </mc:Choice>
    <mc:Fallback xmlns="">
      <p:transition spd="slow" advTm="21584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3866</TotalTime>
  <Words>4953</Words>
  <Application>Microsoft Office PowerPoint</Application>
  <PresentationFormat>Widescreen</PresentationFormat>
  <Paragraphs>839</Paragraphs>
  <Slides>119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119</vt:i4>
      </vt:variant>
    </vt:vector>
  </HeadingPairs>
  <TitlesOfParts>
    <vt:vector size="126" baseType="lpstr">
      <vt:lpstr>Arial</vt:lpstr>
      <vt:lpstr>Calibri</vt:lpstr>
      <vt:lpstr>Calibri Light</vt:lpstr>
      <vt:lpstr>Palatino Linotype</vt:lpstr>
      <vt:lpstr>Times New Roman</vt:lpstr>
      <vt:lpstr>Wingdings</vt:lpstr>
      <vt:lpstr>Office Theme</vt:lpstr>
      <vt:lpstr>PATHOPHYSIOLOGY RESPIRATORY SYSTEM</vt:lpstr>
      <vt:lpstr>RESPIRATORY SYSTEM</vt:lpstr>
      <vt:lpstr>Respiratory system</vt:lpstr>
      <vt:lpstr>Respiratory system</vt:lpstr>
      <vt:lpstr>Respiratory system</vt:lpstr>
      <vt:lpstr>Breathing mechanism</vt:lpstr>
      <vt:lpstr>Distribution of ventilation and perfusion</vt:lpstr>
      <vt:lpstr>Neurohumoral regulation</vt:lpstr>
      <vt:lpstr>Neurohumoral regulation</vt:lpstr>
      <vt:lpstr>Neurohumoral regulation</vt:lpstr>
      <vt:lpstr>Neurohumoral regulation</vt:lpstr>
      <vt:lpstr>Gas exchange</vt:lpstr>
      <vt:lpstr>Breathing disorders</vt:lpstr>
      <vt:lpstr>Breathing disorders</vt:lpstr>
      <vt:lpstr>Breathing disorders</vt:lpstr>
      <vt:lpstr>Breathing disorders</vt:lpstr>
      <vt:lpstr>Breathing disorders</vt:lpstr>
      <vt:lpstr>Breathing disorders</vt:lpstr>
      <vt:lpstr>Breathing disorders</vt:lpstr>
      <vt:lpstr>PowerPoint Presentation</vt:lpstr>
      <vt:lpstr>PowerPoint Presentation</vt:lpstr>
      <vt:lpstr>PowerPoint Presentation</vt:lpstr>
      <vt:lpstr>Disorders of respiratory function</vt:lpstr>
      <vt:lpstr>Ventilation disorders</vt:lpstr>
      <vt:lpstr>Hypoventilation</vt:lpstr>
      <vt:lpstr>Hypoventilation</vt:lpstr>
      <vt:lpstr>Hypoventilation</vt:lpstr>
      <vt:lpstr>Hypoventilation</vt:lpstr>
      <vt:lpstr>Hypoventilation</vt:lpstr>
      <vt:lpstr>PowerPoint Presentation</vt:lpstr>
      <vt:lpstr>Hyperventilation</vt:lpstr>
      <vt:lpstr>Hyperventilation</vt:lpstr>
      <vt:lpstr>Hyperventilation</vt:lpstr>
      <vt:lpstr>PowerPoint Presentation</vt:lpstr>
      <vt:lpstr>Obstructive ventilation disorders</vt:lpstr>
      <vt:lpstr>Obstructive ventilation disorders</vt:lpstr>
      <vt:lpstr>Endobronchial obstruction</vt:lpstr>
      <vt:lpstr>Exobronchial obstruction</vt:lpstr>
      <vt:lpstr>Pathophysiological consequences of obstructive ventilation disorders</vt:lpstr>
      <vt:lpstr>Obstructive ventilation disorders</vt:lpstr>
      <vt:lpstr>Obstructive ventilation disorders</vt:lpstr>
      <vt:lpstr>Bronchial asthma</vt:lpstr>
      <vt:lpstr>Bronchial asthma</vt:lpstr>
      <vt:lpstr>Bronchial asthma</vt:lpstr>
      <vt:lpstr>Bronchial asthma</vt:lpstr>
      <vt:lpstr>PowerPoint Presentation</vt:lpstr>
      <vt:lpstr>Pathogenesis of allergic bronchial asthma</vt:lpstr>
      <vt:lpstr>PowerPoint Presentation</vt:lpstr>
      <vt:lpstr>Pathogenesis of allergic bronchial asthma</vt:lpstr>
      <vt:lpstr>PowerPoint Presentation</vt:lpstr>
      <vt:lpstr>Pathogenesis of allergic bronchial asthma</vt:lpstr>
      <vt:lpstr>Bronchial allergic asthma - therapy</vt:lpstr>
      <vt:lpstr>Bronchial allergic asthma - therapy</vt:lpstr>
      <vt:lpstr>Chronic obstructive pulmonary disease</vt:lpstr>
      <vt:lpstr>Chronic obstructive bronchitis</vt:lpstr>
      <vt:lpstr>Emphysema</vt:lpstr>
      <vt:lpstr>Chronic obstructive pulmonary disease</vt:lpstr>
      <vt:lpstr>Pathophysiology of chronic bronchitis</vt:lpstr>
      <vt:lpstr>Pathophysiology of chronic bronchitis</vt:lpstr>
      <vt:lpstr>Pathophysiology of chronic bronchitis</vt:lpstr>
      <vt:lpstr>Pathophysiology of emphysema</vt:lpstr>
      <vt:lpstr>Pathophysiology of emphysema</vt:lpstr>
      <vt:lpstr>Pathophysiology of emphysema</vt:lpstr>
      <vt:lpstr>PowerPoint Presentation</vt:lpstr>
      <vt:lpstr>Restrictive ventilation disorders</vt:lpstr>
      <vt:lpstr>Diseases of the chest</vt:lpstr>
      <vt:lpstr>Diseases of the respiratory muscles</vt:lpstr>
      <vt:lpstr>Diseases of the pleura</vt:lpstr>
      <vt:lpstr>Diseases of the pulmonary parenchyma</vt:lpstr>
      <vt:lpstr>Diseases of the pulmonary parenchyma</vt:lpstr>
      <vt:lpstr>Pathophysiological consequences of restrictive ventilation disorders</vt:lpstr>
      <vt:lpstr>Pneumothorax</vt:lpstr>
      <vt:lpstr>Pneumothorax</vt:lpstr>
      <vt:lpstr>Pleural outburst</vt:lpstr>
      <vt:lpstr>Pleural outburst</vt:lpstr>
      <vt:lpstr>Athelectaza</vt:lpstr>
      <vt:lpstr>PowerPoint Presentation</vt:lpstr>
      <vt:lpstr>Bronchiectasia</vt:lpstr>
      <vt:lpstr>PowerPoint Presentation</vt:lpstr>
      <vt:lpstr>Diffuse lung fibrosis</vt:lpstr>
      <vt:lpstr>PowerPoint Presentation</vt:lpstr>
      <vt:lpstr>Other Parenhim lung diseases</vt:lpstr>
      <vt:lpstr>Ventilation-perfusion disorders</vt:lpstr>
      <vt:lpstr>Ventilation-perfusion disorders</vt:lpstr>
      <vt:lpstr>Diffusion disorders</vt:lpstr>
      <vt:lpstr>Diffusion disorders</vt:lpstr>
      <vt:lpstr>Diffusion disorders</vt:lpstr>
      <vt:lpstr>Perfusion disorders</vt:lpstr>
      <vt:lpstr>Pulmonary hypertension</vt:lpstr>
      <vt:lpstr>Pulmonary embolism</vt:lpstr>
      <vt:lpstr>Pulmonary edem</vt:lpstr>
      <vt:lpstr>Pulmonary edem</vt:lpstr>
      <vt:lpstr>Pulmonary edem</vt:lpstr>
      <vt:lpstr>Pathophysiological consequences of pulmonary edem</vt:lpstr>
      <vt:lpstr>Acute respiratory distress syndrome (ARDS)</vt:lpstr>
      <vt:lpstr>Acute respiratory distress syndrome (ARDS)</vt:lpstr>
      <vt:lpstr>PowerPoint Presentation</vt:lpstr>
      <vt:lpstr>Acute respiratory distress syndrome (ARDS)</vt:lpstr>
      <vt:lpstr>Acute respiratory distress syndrome (ARDS)</vt:lpstr>
      <vt:lpstr>ARDS Pathogenesis</vt:lpstr>
      <vt:lpstr>Acute respiratory distress syndrome (ARDS)</vt:lpstr>
      <vt:lpstr>Pulmonary (respiratory) insuffition</vt:lpstr>
      <vt:lpstr>Pulmonary (respiratory) insuffition</vt:lpstr>
      <vt:lpstr>Acute respiratory insuffition</vt:lpstr>
      <vt:lpstr>Acute respiratory insuffition</vt:lpstr>
      <vt:lpstr>Chronic respiratory insuffition</vt:lpstr>
      <vt:lpstr>Chronic respiratory insuffition</vt:lpstr>
      <vt:lpstr>Pathophysiological consequences of respiratory insuffition</vt:lpstr>
      <vt:lpstr>Hypoxia</vt:lpstr>
      <vt:lpstr>Hypoxemia (pulmonary) hypoxia</vt:lpstr>
      <vt:lpstr>Hypoxemia (pulmonary) hypoxia</vt:lpstr>
      <vt:lpstr>Hematopathic hypoxia</vt:lpstr>
      <vt:lpstr>Circulatory hypoxia</vt:lpstr>
      <vt:lpstr>Hypoxia due to oxygen diffusion disorder in tissues</vt:lpstr>
      <vt:lpstr>Hypoxia due to increased tissue activity</vt:lpstr>
      <vt:lpstr>Functional respiratory system trials</vt:lpstr>
      <vt:lpstr>Spirometrics</vt:lpstr>
      <vt:lpstr>Spirometrics</vt:lpstr>
      <vt:lpstr>Thank you for your attention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Ilija Jeftic</dc:creator>
  <cp:lastModifiedBy>Jelena Đordjević</cp:lastModifiedBy>
  <cp:revision>130</cp:revision>
  <dcterms:created xsi:type="dcterms:W3CDTF">2020-08-26T16:52:31Z</dcterms:created>
  <dcterms:modified xsi:type="dcterms:W3CDTF">2023-08-31T14:05:33Z</dcterms:modified>
</cp:coreProperties>
</file>